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77"/>
  </p:handoutMasterIdLst>
  <p:sldIdLst>
    <p:sldId id="263" r:id="rId3"/>
    <p:sldId id="960" r:id="rId4"/>
    <p:sldId id="907" r:id="rId5"/>
    <p:sldId id="908" r:id="rId6"/>
    <p:sldId id="912" r:id="rId7"/>
    <p:sldId id="913" r:id="rId8"/>
    <p:sldId id="910" r:id="rId10"/>
    <p:sldId id="914" r:id="rId11"/>
    <p:sldId id="915" r:id="rId12"/>
    <p:sldId id="916" r:id="rId13"/>
    <p:sldId id="917" r:id="rId14"/>
    <p:sldId id="918" r:id="rId15"/>
    <p:sldId id="701" r:id="rId16"/>
    <p:sldId id="1051" r:id="rId17"/>
    <p:sldId id="1052" r:id="rId18"/>
    <p:sldId id="1059" r:id="rId19"/>
    <p:sldId id="1060" r:id="rId20"/>
    <p:sldId id="682" r:id="rId21"/>
    <p:sldId id="683" r:id="rId22"/>
    <p:sldId id="685" r:id="rId23"/>
    <p:sldId id="686" r:id="rId24"/>
    <p:sldId id="958" r:id="rId25"/>
    <p:sldId id="688" r:id="rId26"/>
    <p:sldId id="1053" r:id="rId27"/>
    <p:sldId id="1054" r:id="rId28"/>
    <p:sldId id="1055" r:id="rId29"/>
    <p:sldId id="689" r:id="rId30"/>
    <p:sldId id="1056" r:id="rId31"/>
    <p:sldId id="1057" r:id="rId32"/>
    <p:sldId id="1058" r:id="rId33"/>
    <p:sldId id="1061" r:id="rId34"/>
    <p:sldId id="1062" r:id="rId35"/>
    <p:sldId id="1063" r:id="rId36"/>
    <p:sldId id="690" r:id="rId37"/>
    <p:sldId id="691" r:id="rId38"/>
    <p:sldId id="959" r:id="rId39"/>
    <p:sldId id="692" r:id="rId40"/>
    <p:sldId id="582" r:id="rId41"/>
    <p:sldId id="961" r:id="rId42"/>
    <p:sldId id="583" r:id="rId43"/>
    <p:sldId id="584" r:id="rId44"/>
    <p:sldId id="585" r:id="rId45"/>
    <p:sldId id="819" r:id="rId46"/>
    <p:sldId id="820" r:id="rId47"/>
    <p:sldId id="821" r:id="rId48"/>
    <p:sldId id="1008" r:id="rId49"/>
    <p:sldId id="1010" r:id="rId50"/>
    <p:sldId id="1011" r:id="rId51"/>
    <p:sldId id="1012" r:id="rId52"/>
    <p:sldId id="1013" r:id="rId53"/>
    <p:sldId id="1030" r:id="rId54"/>
    <p:sldId id="1031" r:id="rId55"/>
    <p:sldId id="1033" r:id="rId56"/>
    <p:sldId id="1034" r:id="rId57"/>
    <p:sldId id="1036" r:id="rId58"/>
    <p:sldId id="1064" r:id="rId59"/>
    <p:sldId id="1035" r:id="rId60"/>
    <p:sldId id="610" r:id="rId61"/>
    <p:sldId id="611" r:id="rId62"/>
    <p:sldId id="612" r:id="rId63"/>
    <p:sldId id="1037" r:id="rId64"/>
    <p:sldId id="590" r:id="rId65"/>
    <p:sldId id="591" r:id="rId66"/>
    <p:sldId id="592" r:id="rId67"/>
    <p:sldId id="593" r:id="rId68"/>
    <p:sldId id="594" r:id="rId69"/>
    <p:sldId id="595" r:id="rId70"/>
    <p:sldId id="596" r:id="rId71"/>
    <p:sldId id="598" r:id="rId72"/>
    <p:sldId id="1114" r:id="rId73"/>
    <p:sldId id="1115" r:id="rId74"/>
    <p:sldId id="1116" r:id="rId75"/>
    <p:sldId id="264"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33CC"/>
    <a:srgbClr val="FFFFFF"/>
    <a:srgbClr val="FFCC00"/>
    <a:srgbClr val="FBC403"/>
    <a:srgbClr val="373737"/>
    <a:srgbClr val="6E6E6E"/>
    <a:srgbClr val="F8F8F8"/>
    <a:srgbClr val="00000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94719" autoAdjust="0"/>
  </p:normalViewPr>
  <p:slideViewPr>
    <p:cSldViewPr showGuides="1">
      <p:cViewPr>
        <p:scale>
          <a:sx n="90" d="100"/>
          <a:sy n="90" d="100"/>
        </p:scale>
        <p:origin x="-1404" y="-282"/>
      </p:cViewPr>
      <p:guideLst>
        <p:guide orient="horz" pos="240"/>
        <p:guide orient="horz" pos="295"/>
        <p:guide orient="horz" pos="690"/>
        <p:guide orient="horz" pos="4013"/>
        <p:guide orient="horz" pos="4071"/>
        <p:guide orient="horz" pos="4191"/>
        <p:guide orient="horz" pos="3855"/>
        <p:guide pos="5514"/>
        <p:guide pos="249"/>
        <p:guide pos="29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544" y="-78"/>
      </p:cViewPr>
      <p:guideLst>
        <p:guide orient="horz" pos="2876"/>
        <p:guide orient="horz" pos="393"/>
        <p:guide orient="horz" pos="5428"/>
        <p:guide orient="horz" pos="5588"/>
        <p:guide orient="horz" pos="5532"/>
        <p:guide pos="3997"/>
        <p:guide pos="2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139.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smtClean="0"/>
              <a:t>此处添加页眉信息</a:t>
            </a:r>
            <a:endParaRPr lang="zh-CN" altLang="en-US" dirty="0"/>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smtClean="0"/>
              <a:t>此处添加页脚信息</a:t>
            </a:r>
            <a:endParaRPr lang="zh-CN" altLang="en-US" dirty="0"/>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smtClean="0"/>
              <a:t>第 </a:t>
            </a:r>
            <a:fld id="{15FF29FA-1BF5-411D-8347-0A24CCE555CE}" type="slidenum">
              <a:rPr lang="zh-CN" altLang="en-US" dirty="0" smtClean="0"/>
            </a:fld>
            <a:r>
              <a:rPr lang="zh-CN" altLang="en-US" dirty="0" smtClean="0"/>
              <a:t> 页 讲义</a:t>
            </a:r>
            <a:endParaRPr lang="zh-CN" altLang="en-US" dirty="0"/>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smtClean="0">
                <a:solidFill>
                  <a:srgbClr val="C0C0C0"/>
                </a:solidFill>
              </a:rPr>
              <a:t>此处记录讲义</a:t>
            </a:r>
            <a:endParaRPr lang="zh-CN" altLang="en-US" sz="1400" dirty="0">
              <a:solidFill>
                <a:srgbClr val="C0C0C0"/>
              </a:solidFill>
            </a:endParaRP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endParaRPr lang="zh-CN" altLang="en-US" sz="1400" dirty="0">
              <a:solidFill>
                <a:srgbClr val="C0C0C0"/>
              </a:solidFill>
            </a:endParaRP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endParaRPr lang="zh-CN" altLang="en-US" sz="1400" dirty="0">
              <a:solidFill>
                <a:srgbClr val="C0C0C0"/>
              </a:solidFill>
            </a:endParaRPr>
          </a:p>
        </p:txBody>
      </p:sp>
      <p:pic>
        <p:nvPicPr>
          <p:cNvPr id="38" name="Picture 3" descr="E:\设计素材\shadow.png"/>
          <p:cNvPicPr>
            <a:picLocks noChangeAspect="1" noChangeArrowheads="1"/>
          </p:cNvPicPr>
          <p:nvPr/>
        </p:nvPicPr>
        <p:blipFill>
          <a:blip r:embed="rId1"/>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1"/>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1"/>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139.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smtClean="0"/>
              <a:t>此处添加页眉信息</a:t>
            </a:r>
            <a:endParaRPr lang="zh-CN" altLang="en-US" dirty="0" smtClean="0"/>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endParaRPr lang="zh-CN" altLang="en-US"/>
          </a:p>
        </p:txBody>
      </p:sp>
      <p:sp>
        <p:nvSpPr>
          <p:cNvPr id="4" name="幻灯片图像占位符 3"/>
          <p:cNvSpPr>
            <a:spLocks noGrp="1" noRot="1" noChangeAspect="1"/>
          </p:cNvSpPr>
          <p:nvPr>
            <p:ph type="sldImg" idx="2"/>
          </p:nvPr>
        </p:nvSpPr>
        <p:spPr>
          <a:xfrm>
            <a:off x="552806" y="971600"/>
            <a:ext cx="5755919" cy="4316939"/>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smtClean="0"/>
              <a:t>此处添加页脚信息</a:t>
            </a:r>
            <a:endParaRPr lang="zh-CN" altLang="en-US" dirty="0" smtClean="0"/>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smtClean="0"/>
              <a:t>第 </a:t>
            </a:r>
            <a:fld id="{CE884005-AAD7-43DA-8323-709AF992FEE5}" type="slidenum">
              <a:rPr lang="zh-CN" altLang="en-US" dirty="0" smtClean="0"/>
            </a:fld>
            <a:r>
              <a:rPr lang="zh-CN" altLang="en-US" dirty="0" smtClean="0"/>
              <a:t> 页</a:t>
            </a:r>
            <a:endParaRPr lang="zh-CN" altLang="en-US" dirty="0"/>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2530" name="幻灯片图像占位符 9217"/>
          <p:cNvSpPr>
            <a:spLocks noGrp="1" noRot="1"/>
          </p:cNvSpPr>
          <p:nvPr>
            <p:ph type="sldImg"/>
          </p:nvPr>
        </p:nvSpPr>
        <p:spPr>
          <a:ln w="1"/>
        </p:spPr>
      </p:sp>
      <p:sp>
        <p:nvSpPr>
          <p:cNvPr id="22531" name="文本占位符 9218"/>
          <p:cNvSpPr>
            <a:spLocks noGrp="1"/>
          </p:cNvSpPr>
          <p:nvPr>
            <p:ph type="body"/>
          </p:nvPr>
        </p:nvSpPr>
        <p:spPr>
          <a:ln w="1"/>
        </p:spPr>
        <p:txBody>
          <a:bodyPr lIns="91440" tIns="45720" rIns="91440" bIns="45720" anchor="t"/>
          <a:p>
            <a:pPr lvl="0" indent="0"/>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4578" name="幻灯片图像占位符 9217"/>
          <p:cNvSpPr>
            <a:spLocks noGrp="1" noRot="1"/>
          </p:cNvSpPr>
          <p:nvPr>
            <p:ph type="sldImg"/>
          </p:nvPr>
        </p:nvSpPr>
        <p:spPr>
          <a:ln w="1"/>
        </p:spPr>
      </p:sp>
      <p:sp>
        <p:nvSpPr>
          <p:cNvPr id="24579" name="文本占位符 9218"/>
          <p:cNvSpPr>
            <a:spLocks noGrp="1"/>
          </p:cNvSpPr>
          <p:nvPr>
            <p:ph type="body"/>
          </p:nvPr>
        </p:nvSpPr>
        <p:spPr>
          <a:ln w="1"/>
        </p:spPr>
        <p:txBody>
          <a:bodyPr lIns="91440" tIns="45720" rIns="91440" bIns="45720" anchor="t"/>
          <a:p>
            <a:pPr lvl="0" indent="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p:cNvSpPr>
          <p:nvPr>
            <p:ph type="sldImg"/>
          </p:nvPr>
        </p:nvSpPr>
        <p:spPr/>
      </p:sp>
      <p:sp>
        <p:nvSpPr>
          <p:cNvPr id="27650" name="文本占位符 2"/>
          <p:cNvSpPr>
            <a:spLocks noGrp="1"/>
          </p:cNvSpPr>
          <p:nvPr>
            <p:ph type="body"/>
          </p:nvPr>
        </p:nvSpPr>
        <p:spPr/>
        <p:txBody>
          <a:bodyPr anchor="ctr"/>
          <a:p>
            <a:pPr lvl="0" indent="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2226" name="幻灯片图像占位符 1"/>
          <p:cNvSpPr>
            <a:spLocks noGrp="1" noRot="1" noChangeAspect="1" noTextEdit="1"/>
          </p:cNvSpPr>
          <p:nvPr>
            <p:ph type="sldImg"/>
          </p:nvPr>
        </p:nvSpPr>
        <p:spPr>
          <a:xfrm>
            <a:off x="-598487" y="0"/>
            <a:ext cx="1220787" cy="923925"/>
          </a:xfrm>
          <a:ln>
            <a:solidFill>
              <a:srgbClr val="000000"/>
            </a:solidFill>
            <a:miter/>
          </a:ln>
        </p:spPr>
      </p:sp>
      <p:sp>
        <p:nvSpPr>
          <p:cNvPr id="52227" name="备注占位符 2"/>
          <p:cNvSpPr>
            <a:spLocks noGrp="1" noRot="1" noChangeAspect="1"/>
          </p:cNvSpPr>
          <p:nvPr>
            <p:ph type="body" idx="1"/>
          </p:nvPr>
        </p:nvSpPr>
        <p:spPr>
          <a:xfrm>
            <a:off x="0" y="0"/>
            <a:ext cx="3175" cy="1079500"/>
          </a:xfrm>
          <a:prstGeom prst="rect">
            <a:avLst/>
          </a:prstGeom>
          <a:noFill/>
          <a:ln w="9525">
            <a:noFill/>
          </a:ln>
        </p:spPr>
        <p:txBody>
          <a:bodyPr/>
          <a:p>
            <a:pPr marL="0" lvl="0" indent="0">
              <a:buNone/>
            </a:pPr>
            <a:endParaRPr lang="zh-CN" altLang="en-US" dirty="0"/>
          </a:p>
        </p:txBody>
      </p:sp>
      <p:sp>
        <p:nvSpPr>
          <p:cNvPr id="52228" name="灯片编号占位符 3"/>
          <p:cNvSpPr>
            <a:spLocks noGrp="1"/>
          </p:cNvSpPr>
          <p:nvPr/>
        </p:nvSpPr>
        <p:spPr>
          <a:xfrm>
            <a:off x="3883025" y="8685213"/>
            <a:ext cx="2973388" cy="457200"/>
          </a:xfrm>
          <a:prstGeom prst="rect">
            <a:avLst/>
          </a:prstGeom>
          <a:noFill/>
          <a:ln w="9525">
            <a:noFill/>
          </a:ln>
        </p:spPr>
        <p:txBody>
          <a:bodyPr anchor="b"/>
          <a:p>
            <a:pPr lvl="0" algn="r"/>
            <a:fld id="{9A0DB2DC-4C9A-4742-B13C-FB6460FD3503}" type="slidenum">
              <a:rPr lang="zh-CN" altLang="en-US" sz="1200" dirty="0">
                <a:solidFill>
                  <a:srgbClr val="000000"/>
                </a:solidFill>
                <a:latin typeface="Calibri" panose="020F0502020204030204" pitchFamily="34" charset="0"/>
                <a:ea typeface="宋体" panose="02010600030101010101" pitchFamily="2" charset="-122"/>
                <a:sym typeface="Calibri" panose="020F0502020204030204" pitchFamily="34" charset="0"/>
              </a:rPr>
            </a:fld>
            <a:endParaRPr lang="zh-CN" altLang="en-US" sz="1200"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封面幻灯片">
    <p:spTree>
      <p:nvGrpSpPr>
        <p:cNvPr id="1" name=""/>
        <p:cNvGrpSpPr/>
        <p:nvPr/>
      </p:nvGrpSpPr>
      <p:grpSpPr>
        <a:xfrm>
          <a:off x="0" y="0"/>
          <a:ext cx="0" cy="0"/>
          <a:chOff x="0" y="0"/>
          <a:chExt cx="0" cy="0"/>
        </a:xfrm>
      </p:grpSpPr>
      <p:pic>
        <p:nvPicPr>
          <p:cNvPr id="12" name="Picture 2" descr="D:\SLIDEtoME\TP模板\新建文件夹 (2)\新建文件夹\bg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395287" y="1196752"/>
            <a:ext cx="8353425" cy="792088"/>
          </a:xfrm>
        </p:spPr>
        <p:txBody>
          <a:bodyPr/>
          <a:lstStyle>
            <a:lvl1pPr algn="r">
              <a:defRPr b="1">
                <a:solidFill>
                  <a:schemeClr val="tx1"/>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395287" y="1988840"/>
            <a:ext cx="8353425" cy="504056"/>
          </a:xfrm>
        </p:spPr>
        <p:txBody>
          <a:bodyPr/>
          <a:lstStyle>
            <a:lvl1pPr marL="0" indent="0" algn="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95287" y="4956215"/>
            <a:ext cx="8353425" cy="566738"/>
          </a:xfrm>
        </p:spPr>
        <p:txBody>
          <a:bodyPr anchor="b"/>
          <a:lstStyle>
            <a:lvl1pPr algn="l">
              <a:defRPr sz="2000" b="1">
                <a:solidFill>
                  <a:schemeClr val="tx1"/>
                </a:solidFill>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95287" y="1125538"/>
            <a:ext cx="8353425" cy="3743622"/>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dirty="0"/>
          </a:p>
        </p:txBody>
      </p:sp>
      <p:sp>
        <p:nvSpPr>
          <p:cNvPr id="4" name="文本占位符 3"/>
          <p:cNvSpPr>
            <a:spLocks noGrp="1"/>
          </p:cNvSpPr>
          <p:nvPr>
            <p:ph type="body" sz="half" idx="2"/>
          </p:nvPr>
        </p:nvSpPr>
        <p:spPr>
          <a:xfrm>
            <a:off x="395287" y="5522953"/>
            <a:ext cx="8353425" cy="804862"/>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r>
              <a:rPr lang="zh-CN" altLang="en-US" smtClean="0"/>
              <a:t>此处添加公司信息</a:t>
            </a:r>
            <a:endParaRPr lang="zh-CN" altLang="en-US" dirty="0"/>
          </a:p>
        </p:txBody>
      </p:sp>
      <p:sp>
        <p:nvSpPr>
          <p:cNvPr id="10" name="灯片编号占位符 9"/>
          <p:cNvSpPr>
            <a:spLocks noGrp="1"/>
          </p:cNvSpPr>
          <p:nvPr>
            <p:ph type="sldNum" sz="quarter" idx="12"/>
          </p:nvPr>
        </p:nvSpPr>
        <p:spPr/>
        <p:txBody>
          <a:bodyPr/>
          <a:lstStyle/>
          <a:p>
            <a:fld id="{49F4BA8F-7B64-4198-9505-0CB5D4D3B366}"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9" name="Picture 3" descr="D:\SLIDEtoME\TP模板\新建文件夹 (2)\新建文件夹\bg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36" y="3627"/>
            <a:ext cx="9139164" cy="6854373"/>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p:cNvSpPr>
            <a:spLocks noGrp="1"/>
          </p:cNvSpPr>
          <p:nvPr>
            <p:ph type="dt" sz="half" idx="10"/>
          </p:nvPr>
        </p:nvSpPr>
        <p:spPr/>
        <p:txBody>
          <a:bodyPr/>
          <a:lstStyle>
            <a:lvl1pPr>
              <a:defRPr>
                <a:solidFill>
                  <a:schemeClr val="tx1">
                    <a:lumMod val="75000"/>
                    <a:lumOff val="25000"/>
                  </a:schemeClr>
                </a:solidFill>
              </a:defRPr>
            </a:lvl1pPr>
          </a:lstStyle>
          <a:p>
            <a:endParaRPr lang="zh-CN" altLang="en-US"/>
          </a:p>
        </p:txBody>
      </p:sp>
      <p:sp>
        <p:nvSpPr>
          <p:cNvPr id="5" name="页脚占位符 4"/>
          <p:cNvSpPr>
            <a:spLocks noGrp="1"/>
          </p:cNvSpPr>
          <p:nvPr>
            <p:ph type="ftr" sz="quarter" idx="11"/>
          </p:nvPr>
        </p:nvSpPr>
        <p:spPr/>
        <p:txBody>
          <a:bodyPr/>
          <a:lstStyle>
            <a:lvl1pPr>
              <a:defRPr>
                <a:solidFill>
                  <a:schemeClr val="tx1">
                    <a:lumMod val="75000"/>
                    <a:lumOff val="25000"/>
                  </a:schemeClr>
                </a:solidFill>
              </a:defRPr>
            </a:lvl1pPr>
          </a:lstStyle>
          <a:p>
            <a:r>
              <a:rPr lang="zh-CN" altLang="en-US" smtClean="0"/>
              <a:t>此处添加公司信息</a:t>
            </a:r>
            <a:endParaRPr lang="zh-CN" altLang="en-US"/>
          </a:p>
        </p:txBody>
      </p:sp>
      <p:sp>
        <p:nvSpPr>
          <p:cNvPr id="6" name="灯片编号占位符 5"/>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solidFill>
                  <a:schemeClr val="tx1">
                    <a:lumMod val="75000"/>
                    <a:lumOff val="25000"/>
                  </a:schemeClr>
                </a:solidFill>
              </a:defRPr>
            </a:lvl1pPr>
          </a:lstStyle>
          <a:p>
            <a:fld id="{49F4BA8F-7B64-4198-9505-0CB5D4D3B366}" type="slidenum">
              <a:rPr lang="zh-CN" altLang="en-US" smtClean="0"/>
            </a:fld>
            <a:endParaRPr lang="zh-CN" altLang="en-US" dirty="0" smtClean="0"/>
          </a:p>
        </p:txBody>
      </p:sp>
      <p:sp>
        <p:nvSpPr>
          <p:cNvPr id="2" name="标题 1"/>
          <p:cNvSpPr>
            <a:spLocks noGrp="1"/>
          </p:cNvSpPr>
          <p:nvPr>
            <p:ph type="title"/>
          </p:nvPr>
        </p:nvSpPr>
        <p:spPr>
          <a:xfrm>
            <a:off x="395288" y="2647779"/>
            <a:ext cx="8353425" cy="750292"/>
          </a:xfrm>
        </p:spPr>
        <p:txBody>
          <a:bodyPr anchor="t">
            <a:normAutofit/>
          </a:bodyPr>
          <a:lstStyle>
            <a:lvl1pPr algn="r">
              <a:defRPr sz="3200" b="1" cap="all">
                <a:solidFill>
                  <a:schemeClr val="tx1"/>
                </a:solidFill>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395288" y="2245942"/>
            <a:ext cx="8353425" cy="401836"/>
          </a:xfrm>
        </p:spPr>
        <p:txBody>
          <a:bodyPr anchor="b"/>
          <a:lstStyle>
            <a:lvl1pPr marL="0" indent="0" algn="r">
              <a:buNone/>
              <a:defRPr sz="2000" b="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showMasterSp="0">
  <p:cSld name="封底幻灯片">
    <p:spTree>
      <p:nvGrpSpPr>
        <p:cNvPr id="1" name=""/>
        <p:cNvGrpSpPr/>
        <p:nvPr/>
      </p:nvGrpSpPr>
      <p:grpSpPr>
        <a:xfrm>
          <a:off x="0" y="0"/>
          <a:ext cx="0" cy="0"/>
          <a:chOff x="0" y="0"/>
          <a:chExt cx="0" cy="0"/>
        </a:xfrm>
      </p:grpSpPr>
      <p:pic>
        <p:nvPicPr>
          <p:cNvPr id="9" name="Picture 2" descr="D:\SLIDEtoME\TP模板\新建文件夹 (2)\新建文件夹\bg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395287" y="1124744"/>
            <a:ext cx="8353425" cy="792088"/>
          </a:xfrm>
        </p:spPr>
        <p:txBody>
          <a:bodyPr/>
          <a:lstStyle>
            <a:lvl1pPr algn="r">
              <a:defRPr b="1">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95287" y="1916832"/>
            <a:ext cx="8353425" cy="504056"/>
          </a:xfrm>
        </p:spPr>
        <p:txBody>
          <a:bodyPr/>
          <a:lstStyle>
            <a:lvl1pPr marL="0" indent="0" algn="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solidFill>
                  <a:schemeClr val="tx1">
                    <a:lumMod val="75000"/>
                    <a:lumOff val="25000"/>
                  </a:schemeClr>
                </a:solidFill>
              </a:defRPr>
            </a:lvl1pPr>
          </a:lstStyle>
          <a:p>
            <a:endParaRPr lang="zh-CN" altLang="en-US"/>
          </a:p>
        </p:txBody>
      </p:sp>
      <p:sp>
        <p:nvSpPr>
          <p:cNvPr id="5" name="页脚占位符 4"/>
          <p:cNvSpPr>
            <a:spLocks noGrp="1"/>
          </p:cNvSpPr>
          <p:nvPr>
            <p:ph type="ftr" sz="quarter" idx="11"/>
          </p:nvPr>
        </p:nvSpPr>
        <p:spPr/>
        <p:txBody>
          <a:bodyPr/>
          <a:lstStyle>
            <a:lvl1pPr>
              <a:defRPr>
                <a:solidFill>
                  <a:schemeClr val="tx1">
                    <a:lumMod val="75000"/>
                    <a:lumOff val="25000"/>
                  </a:schemeClr>
                </a:solidFill>
              </a:defRPr>
            </a:lvl1pPr>
          </a:lstStyle>
          <a:p>
            <a:r>
              <a:rPr lang="zh-CN" altLang="en-US" smtClean="0"/>
              <a:t>此处添加公司信息</a:t>
            </a:r>
            <a:endParaRPr lang="zh-CN" altLang="en-US"/>
          </a:p>
        </p:txBody>
      </p:sp>
      <p:sp>
        <p:nvSpPr>
          <p:cNvPr id="6" name="灯片编号占位符 5"/>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solidFill>
                  <a:schemeClr val="tx1">
                    <a:lumMod val="75000"/>
                    <a:lumOff val="25000"/>
                  </a:schemeClr>
                </a:solidFill>
              </a:defRPr>
            </a:lvl1pPr>
          </a:lstStyle>
          <a:p>
            <a:fld id="{49F4BA8F-7B64-4198-9505-0CB5D4D3B366}" type="slidenum">
              <a:rPr lang="zh-CN" altLang="en-US" smtClean="0"/>
            </a:fld>
            <a:endParaRPr lang="zh-CN" altLang="en-US"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spcAft>
                <a:spcPts val="400"/>
              </a:spcAft>
              <a:defRPr/>
            </a:lvl1pPr>
            <a:lvl2pPr>
              <a:spcAft>
                <a:spcPts val="400"/>
              </a:spcAft>
              <a:defRPr/>
            </a:lvl2pPr>
            <a:lvl3pPr>
              <a:spcAft>
                <a:spcPts val="400"/>
              </a:spcAft>
              <a:defRPr/>
            </a:lvl3pPr>
            <a:lvl4pPr>
              <a:spcAft>
                <a:spcPts val="400"/>
              </a:spcAft>
              <a:defRPr/>
            </a:lvl4pPr>
            <a:lvl5pPr>
              <a:spcAft>
                <a:spcPts val="400"/>
              </a:spcAft>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zh-CN" altLang="en-US" smtClean="0"/>
              <a:t>此处添加公司信息</a:t>
            </a:r>
            <a:endParaRPr lang="zh-CN" altLang="en-US"/>
          </a:p>
        </p:txBody>
      </p:sp>
      <p:sp>
        <p:nvSpPr>
          <p:cNvPr id="6" name="灯片编号占位符 5"/>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lvl1pPr>
          </a:lstStyle>
          <a:p>
            <a:fld id="{49F4BA8F-7B64-4198-9505-0CB5D4D3B366}" type="slidenum">
              <a:rPr lang="zh-CN" altLang="en-US" smtClean="0"/>
            </a:fld>
            <a:endParaRPr lang="zh-CN" altLang="en-US" dirty="0"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95287" y="1125538"/>
            <a:ext cx="4105275"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内容占位符 3"/>
          <p:cNvSpPr>
            <a:spLocks noGrp="1"/>
          </p:cNvSpPr>
          <p:nvPr>
            <p:ph sz="half" idx="2"/>
          </p:nvPr>
        </p:nvSpPr>
        <p:spPr>
          <a:xfrm>
            <a:off x="4643437" y="1125538"/>
            <a:ext cx="4105275"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zh-CN" altLang="en-US" smtClean="0"/>
              <a:t>此处添加公司信息</a:t>
            </a:r>
            <a:endParaRPr lang="zh-CN" altLang="en-US"/>
          </a:p>
        </p:txBody>
      </p:sp>
      <p:sp>
        <p:nvSpPr>
          <p:cNvPr id="7" name="灯片编号占位符 6"/>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lvl1pPr>
          </a:lstStyle>
          <a:p>
            <a:fld id="{49F4BA8F-7B64-4198-9505-0CB5D4D3B366}" type="slidenum">
              <a:rPr lang="zh-CN" altLang="en-US" smtClean="0"/>
            </a:fld>
            <a:endParaRPr lang="zh-CN" altLang="en-US" dirty="0"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395288" y="1125538"/>
            <a:ext cx="4105275" cy="639762"/>
          </a:xfrm>
        </p:spPr>
        <p:txBody>
          <a:bodyPr anchor="ctr" anchorCtr="0"/>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395288" y="1844824"/>
            <a:ext cx="4102100" cy="446390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3437" y="1125538"/>
            <a:ext cx="4105275" cy="639762"/>
          </a:xfrm>
        </p:spPr>
        <p:txBody>
          <a:bodyPr anchor="ctr" anchorCtr="0"/>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1844824"/>
            <a:ext cx="4103688" cy="446390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r>
              <a:rPr lang="zh-CN" altLang="en-US" smtClean="0"/>
              <a:t>此处添加公司信息</a:t>
            </a:r>
            <a:endParaRPr lang="zh-CN" altLang="en-US"/>
          </a:p>
        </p:txBody>
      </p:sp>
      <p:sp>
        <p:nvSpPr>
          <p:cNvPr id="9" name="灯片编号占位符 8"/>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lvl1pPr>
          </a:lstStyle>
          <a:p>
            <a:fld id="{49F4BA8F-7B64-4198-9505-0CB5D4D3B366}" type="slidenum">
              <a:rPr lang="zh-CN" altLang="en-US" smtClean="0"/>
            </a:fld>
            <a:endParaRPr lang="zh-CN" altLang="en-US" dirty="0"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
        <p:nvSpPr>
          <p:cNvPr id="6" name="日期占位符 5"/>
          <p:cNvSpPr>
            <a:spLocks noGrp="1"/>
          </p:cNvSpPr>
          <p:nvPr>
            <p:ph type="dt" sz="half" idx="10"/>
          </p:nvPr>
        </p:nvSpPr>
        <p:spPr/>
        <p:txBody>
          <a:bodyPr/>
          <a:lstStyle/>
          <a:p>
            <a:endParaRPr lang="zh-CN" altLang="en-US" dirty="0"/>
          </a:p>
        </p:txBody>
      </p:sp>
      <p:sp>
        <p:nvSpPr>
          <p:cNvPr id="7" name="页脚占位符 6"/>
          <p:cNvSpPr>
            <a:spLocks noGrp="1"/>
          </p:cNvSpPr>
          <p:nvPr>
            <p:ph type="ftr" sz="quarter" idx="11"/>
          </p:nvPr>
        </p:nvSpPr>
        <p:spPr/>
        <p:txBody>
          <a:bodyPr/>
          <a:lstStyle/>
          <a:p>
            <a:r>
              <a:rPr lang="zh-CN" altLang="en-US" smtClean="0"/>
              <a:t>此处添加公司信息</a:t>
            </a:r>
            <a:endParaRPr lang="zh-CN" altLang="en-US" dirty="0"/>
          </a:p>
        </p:txBody>
      </p:sp>
      <p:sp>
        <p:nvSpPr>
          <p:cNvPr id="8" name="灯片编号占位符 7"/>
          <p:cNvSpPr>
            <a:spLocks noGrp="1"/>
          </p:cNvSpPr>
          <p:nvPr>
            <p:ph type="sldNum" sz="quarter" idx="12"/>
          </p:nvPr>
        </p:nvSpPr>
        <p:spPr/>
        <p:txBody>
          <a:bodyPr/>
          <a:lstStyle/>
          <a:p>
            <a:fld id="{49F4BA8F-7B64-4198-9505-0CB5D4D3B366}" type="slidenum">
              <a:rPr lang="zh-CN" altLang="en-US" smtClean="0"/>
            </a:fld>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r>
              <a:rPr lang="zh-CN" altLang="en-US" smtClean="0"/>
              <a:t>此处添加公司信息</a:t>
            </a:r>
            <a:endParaRPr lang="zh-CN" altLang="en-US"/>
          </a:p>
        </p:txBody>
      </p:sp>
      <p:sp>
        <p:nvSpPr>
          <p:cNvPr id="4" name="灯片编号占位符 3"/>
          <p:cNvSpPr>
            <a:spLocks noGrp="1"/>
          </p:cNvSpPr>
          <p:nvPr>
            <p:ph type="sldNum" sz="quarter" idx="12"/>
          </p:nvPr>
        </p:nvSpPr>
        <p:spPr/>
        <p:txBody>
          <a:bodyPr/>
          <a:lstStyle>
            <a:lvl1pPr marL="0" marR="0" indent="0" algn="r" defTabSz="914400" rtl="0" eaLnBrk="1" latinLnBrk="0" hangingPunct="1">
              <a:spcBef>
                <a:spcPts val="0"/>
              </a:spcBef>
              <a:spcAft>
                <a:spcPts val="0"/>
              </a:spcAft>
              <a:buClrTx/>
              <a:buSzTx/>
              <a:buFontTx/>
              <a:buNone/>
              <a:defRPr/>
            </a:lvl1pPr>
          </a:lstStyle>
          <a:p>
            <a:fld id="{49F4BA8F-7B64-4198-9505-0CB5D4D3B366}" type="slidenum">
              <a:rPr lang="zh-CN" altLang="en-US" smtClean="0"/>
            </a:fld>
            <a:endParaRPr lang="zh-CN" alt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95288" y="273050"/>
            <a:ext cx="8353425" cy="708025"/>
          </a:xfrm>
        </p:spPr>
        <p:txBody>
          <a:bodyPr vert="horz" lIns="91440" tIns="45720" rIns="91440" bIns="45720" rtlCol="0" anchor="ctr">
            <a:normAutofit/>
          </a:bodyPr>
          <a:lstStyle>
            <a:lvl1pPr>
              <a:defRPr lang="zh-CN" altLang="en-US"/>
            </a:lvl1pPr>
          </a:lstStyle>
          <a:p>
            <a:pPr marL="0" lvl="0"/>
            <a:r>
              <a:rPr lang="zh-CN" altLang="en-US" smtClean="0"/>
              <a:t>单击此处编辑母版标题样式</a:t>
            </a:r>
            <a:endParaRPr lang="zh-CN" altLang="en-US"/>
          </a:p>
        </p:txBody>
      </p:sp>
      <p:sp>
        <p:nvSpPr>
          <p:cNvPr id="3" name="内容占位符 2"/>
          <p:cNvSpPr>
            <a:spLocks noGrp="1"/>
          </p:cNvSpPr>
          <p:nvPr>
            <p:ph idx="1"/>
          </p:nvPr>
        </p:nvSpPr>
        <p:spPr>
          <a:xfrm>
            <a:off x="395536" y="1125538"/>
            <a:ext cx="5173663" cy="5183187"/>
          </a:xfrm>
          <a:ln>
            <a:solidFill>
              <a:schemeClr val="tx2"/>
            </a:solidFill>
          </a:ln>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
        <p:nvSpPr>
          <p:cNvPr id="4" name="文本占位符 3"/>
          <p:cNvSpPr>
            <a:spLocks noGrp="1"/>
          </p:cNvSpPr>
          <p:nvPr>
            <p:ph type="body" sz="half" idx="2"/>
          </p:nvPr>
        </p:nvSpPr>
        <p:spPr>
          <a:xfrm>
            <a:off x="5652120" y="1125538"/>
            <a:ext cx="3070225" cy="5183187"/>
          </a:xfrm>
        </p:spPr>
        <p:txBody>
          <a:bodyPr>
            <a:normAutofit/>
          </a:bodyPr>
          <a:lstStyle>
            <a:lvl1pPr marL="0" indent="0">
              <a:buNone/>
              <a:defRPr sz="16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zh-CN" altLang="en-US" smtClean="0"/>
              <a:t>此处添加公司信息</a:t>
            </a:r>
            <a:endParaRPr lang="zh-CN" altLang="en-US"/>
          </a:p>
        </p:txBody>
      </p:sp>
      <p:sp>
        <p:nvSpPr>
          <p:cNvPr id="7" name="灯片编号占位符 6"/>
          <p:cNvSpPr>
            <a:spLocks noGrp="1"/>
          </p:cNvSpPr>
          <p:nvPr>
            <p:ph type="sldNum" sz="quarter" idx="12"/>
          </p:nvPr>
        </p:nvSpPr>
        <p:spPr/>
        <p:txBody>
          <a:bodyPr/>
          <a:lstStyle>
            <a:lvl1pPr algn="r">
              <a:defRPr/>
            </a:lvl1pPr>
          </a:lstStyle>
          <a:p>
            <a:fld id="{49F4BA8F-7B64-4198-9505-0CB5D4D3B366}" type="slidenum">
              <a:rPr lang="zh-CN" altLang="en-US" smtClean="0"/>
            </a:fld>
            <a:endParaRPr lang="zh-CN" altLang="en-US" dirty="0"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4" descr="D:\SLIDEtoME\TP模板\新建文件夹 (2)\新建文件夹\bg3.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358"/>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p:cNvSpPr>
            <a:spLocks noGrp="1"/>
          </p:cNvSpPr>
          <p:nvPr>
            <p:ph type="title"/>
          </p:nvPr>
        </p:nvSpPr>
        <p:spPr>
          <a:xfrm>
            <a:off x="395289" y="260351"/>
            <a:ext cx="8353424" cy="72072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395289" y="1196752"/>
            <a:ext cx="8353424" cy="511197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395288" y="6453336"/>
            <a:ext cx="2133600" cy="268139"/>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endParaRPr lang="zh-CN" altLang="en-US" dirty="0"/>
          </a:p>
        </p:txBody>
      </p:sp>
      <p:sp>
        <p:nvSpPr>
          <p:cNvPr id="5" name="页脚占位符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zh-CN" altLang="en-US" smtClean="0"/>
              <a:t>此处添加公司信息</a:t>
            </a:r>
            <a:endParaRPr lang="zh-CN" altLang="en-US" dirty="0"/>
          </a:p>
        </p:txBody>
      </p:sp>
      <p:sp>
        <p:nvSpPr>
          <p:cNvPr id="6" name="灯片编号占位符 5"/>
          <p:cNvSpPr>
            <a:spLocks noGrp="1"/>
          </p:cNvSpPr>
          <p:nvPr>
            <p:ph type="sldNum" sz="quarter" idx="4"/>
          </p:nvPr>
        </p:nvSpPr>
        <p:spPr>
          <a:xfrm>
            <a:off x="6615113" y="6453336"/>
            <a:ext cx="2133600" cy="268139"/>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49F4BA8F-7B64-4198-9505-0CB5D4D3B36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spcBef>
          <a:spcPct val="0"/>
        </a:spcBef>
        <a:buNone/>
        <a:defRPr sz="3200" b="0" kern="1200">
          <a:solidFill>
            <a:schemeClr val="tx1"/>
          </a:solidFill>
          <a:latin typeface="+mj-lt"/>
          <a:ea typeface="+mj-ea"/>
          <a:cs typeface="+mj-cs"/>
        </a:defRPr>
      </a:lvl1pPr>
    </p:titleStyle>
    <p:bodyStyle>
      <a:lvl1pPr marL="342900" indent="-342900" algn="l" defTabSz="914400" rtl="0" eaLnBrk="1" fontAlgn="ctr" latinLnBrk="0" hangingPunct="1">
        <a:spcBef>
          <a:spcPts val="0"/>
        </a:spcBef>
        <a:spcAft>
          <a:spcPts val="400"/>
        </a:spcAft>
        <a:buSzPct val="70000"/>
        <a:buFont typeface="Wingdings" panose="05000000000000000000" pitchFamily="2" charset="2"/>
        <a:buChar char="l"/>
        <a:defRPr sz="2400" b="1" kern="1200">
          <a:solidFill>
            <a:schemeClr val="tx1"/>
          </a:solidFill>
          <a:latin typeface="+mn-lt"/>
          <a:ea typeface="+mn-ea"/>
          <a:cs typeface="+mn-cs"/>
        </a:defRPr>
      </a:lvl1pPr>
      <a:lvl2pPr marL="742950" indent="-285750" algn="l" defTabSz="914400" rtl="0" eaLnBrk="1" fontAlgn="ctr" latinLnBrk="0" hangingPunct="1">
        <a:spcBef>
          <a:spcPts val="0"/>
        </a:spcBef>
        <a:spcAft>
          <a:spcPts val="400"/>
        </a:spcAft>
        <a:buSzPct val="70000"/>
        <a:buFont typeface="Wingdings" panose="05000000000000000000" pitchFamily="2" charset="2"/>
        <a:buChar char="l"/>
        <a:defRPr sz="2000" kern="1200">
          <a:solidFill>
            <a:schemeClr val="tx1"/>
          </a:solidFill>
          <a:latin typeface="+mn-lt"/>
          <a:ea typeface="+mn-ea"/>
          <a:cs typeface="+mn-cs"/>
        </a:defRPr>
      </a:lvl2pPr>
      <a:lvl3pPr marL="1143000" indent="-228600" algn="l" defTabSz="914400" rtl="0" eaLnBrk="1" fontAlgn="ctr" latinLnBrk="0" hangingPunct="1">
        <a:spcBef>
          <a:spcPts val="0"/>
        </a:spcBef>
        <a:spcAft>
          <a:spcPts val="400"/>
        </a:spcAft>
        <a:buSzPct val="70000"/>
        <a:buFont typeface="Wingdings" panose="05000000000000000000" pitchFamily="2" charset="2"/>
        <a:buChar char="l"/>
        <a:defRPr sz="1800" kern="1200">
          <a:solidFill>
            <a:schemeClr val="tx1"/>
          </a:solidFill>
          <a:latin typeface="+mn-lt"/>
          <a:ea typeface="+mn-ea"/>
          <a:cs typeface="+mn-cs"/>
        </a:defRPr>
      </a:lvl3pPr>
      <a:lvl4pPr marL="1600200" indent="-228600" algn="l" defTabSz="914400" rtl="0" eaLnBrk="1" fontAlgn="ctr" latinLnBrk="0" hangingPunct="1">
        <a:spcBef>
          <a:spcPts val="0"/>
        </a:spcBef>
        <a:spcAft>
          <a:spcPts val="400"/>
        </a:spcAft>
        <a:buSzPct val="70000"/>
        <a:buFont typeface="Wingdings" panose="05000000000000000000" pitchFamily="2" charset="2"/>
        <a:buChar char="l"/>
        <a:defRPr sz="1600" kern="1200">
          <a:solidFill>
            <a:schemeClr val="tx1"/>
          </a:solidFill>
          <a:latin typeface="+mn-lt"/>
          <a:ea typeface="+mn-ea"/>
          <a:cs typeface="+mn-cs"/>
        </a:defRPr>
      </a:lvl4pPr>
      <a:lvl5pPr marL="2057400" indent="-228600" algn="l" defTabSz="914400" rtl="0" eaLnBrk="1" fontAlgn="ctr" latinLnBrk="0" hangingPunct="1">
        <a:spcBef>
          <a:spcPts val="0"/>
        </a:spcBef>
        <a:spcAft>
          <a:spcPts val="400"/>
        </a:spcAft>
        <a:buSzPct val="70000"/>
        <a:buFont typeface="Wingdings" panose="05000000000000000000" pitchFamily="2" charset="2"/>
        <a:buChar char="l"/>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28.jpe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0" Type="http://schemas.openxmlformats.org/officeDocument/2006/relationships/notesSlide" Target="../notesSlides/notesSlide3.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12.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image" Target="../media/image41.jpeg"/><Relationship Id="rId7" Type="http://schemas.openxmlformats.org/officeDocument/2006/relationships/image" Target="../media/image40.jpeg"/><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35.jpeg"/><Relationship Id="rId10" Type="http://schemas.openxmlformats.org/officeDocument/2006/relationships/slideLayout" Target="../slideLayouts/slideLayout8.xml"/><Relationship Id="rId1" Type="http://schemas.openxmlformats.org/officeDocument/2006/relationships/image" Target="../media/image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7.png"/><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5.png"/><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0.png"/><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3.png"/><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7.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6.png"/><Relationship Id="rId1" Type="http://schemas.openxmlformats.org/officeDocument/2006/relationships/image" Target="../media/image7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7.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87.png"/><Relationship Id="rId1" Type="http://schemas.openxmlformats.org/officeDocument/2006/relationships/image" Target="../media/image8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2.png"/><Relationship Id="rId1"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7.png"/><Relationship Id="rId1"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9.png"/><Relationship Id="rId1" Type="http://schemas.openxmlformats.org/officeDocument/2006/relationships/image" Target="../media/image9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07.jpeg"/><Relationship Id="rId1" Type="http://schemas.openxmlformats.org/officeDocument/2006/relationships/image" Target="../media/image106.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1.png"/><Relationship Id="rId1" Type="http://schemas.openxmlformats.org/officeDocument/2006/relationships/image" Target="../media/image11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image" Target="../media/image11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5.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15.png"/><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20.png"/><Relationship Id="rId1" Type="http://schemas.openxmlformats.org/officeDocument/2006/relationships/image" Target="../media/image119.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image" Target="../media/image12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image" Target="../media/image116.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image" Target="../media/image1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37.png"/><Relationship Id="rId1"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8.jpe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6" Type="http://schemas.openxmlformats.org/officeDocument/2006/relationships/slideLayout" Target="../slideLayouts/slideLayout8.xml"/><Relationship Id="rId15" Type="http://schemas.openxmlformats.org/officeDocument/2006/relationships/image" Target="../media/image20.jpeg"/><Relationship Id="rId14" Type="http://schemas.openxmlformats.org/officeDocument/2006/relationships/image" Target="../media/image19.jpeg"/><Relationship Id="rId13" Type="http://schemas.openxmlformats.org/officeDocument/2006/relationships/image" Target="../media/image18.jpeg"/><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1274445" y="1844675"/>
            <a:ext cx="6604000" cy="1003300"/>
          </a:xfrm>
        </p:spPr>
        <p:txBody>
          <a:bodyPr>
            <a:normAutofit/>
          </a:bodyPr>
          <a:lstStyle/>
          <a:p>
            <a:pPr algn="ctr"/>
            <a:r>
              <a:rPr lang="zh-CN" altLang="en-US">
                <a:latin typeface="华文隶书" panose="02010800040101010101" charset="-122"/>
                <a:ea typeface="华文隶书" panose="02010800040101010101" charset="-122"/>
              </a:rPr>
              <a:t>拓展</a:t>
            </a:r>
            <a:r>
              <a:rPr lang="en-US" altLang="zh-CN">
                <a:latin typeface="华文隶书" panose="02010800040101010101" charset="-122"/>
                <a:ea typeface="华文隶书" panose="02010800040101010101" charset="-122"/>
              </a:rPr>
              <a:t>CNKI</a:t>
            </a:r>
            <a:r>
              <a:rPr lang="zh-CN" altLang="en-US">
                <a:latin typeface="华文隶书" panose="02010800040101010101" charset="-122"/>
                <a:ea typeface="华文隶书" panose="02010800040101010101" charset="-122"/>
              </a:rPr>
              <a:t>应用，助力毕业论文撰写</a:t>
            </a:r>
            <a:endParaRPr lang="zh-CN" altLang="en-US">
              <a:latin typeface="华文隶书" panose="02010800040101010101" charset="-122"/>
              <a:ea typeface="华文隶书" panose="02010800040101010101" charset="-122"/>
            </a:endParaRPr>
          </a:p>
        </p:txBody>
      </p:sp>
      <p:sp>
        <p:nvSpPr>
          <p:cNvPr id="8" name="副标题 7"/>
          <p:cNvSpPr>
            <a:spLocks noGrp="1"/>
          </p:cNvSpPr>
          <p:nvPr>
            <p:ph type="subTitle" idx="1"/>
          </p:nvPr>
        </p:nvSpPr>
        <p:spPr>
          <a:xfrm>
            <a:off x="2748915" y="2936240"/>
            <a:ext cx="3773170" cy="606425"/>
          </a:xfrm>
        </p:spPr>
        <p:txBody>
          <a:bodyPr>
            <a:noAutofit/>
          </a:bodyPr>
          <a:lstStyle/>
          <a:p>
            <a:r>
              <a:rPr lang="en-US" altLang="zh-CN" sz="2800" dirty="0">
                <a:latin typeface="华文隶书" panose="02010800040101010101" charset="-122"/>
                <a:ea typeface="华文隶书" panose="02010800040101010101" charset="-122"/>
              </a:rPr>
              <a:t>——</a:t>
            </a:r>
            <a:r>
              <a:rPr lang="zh-CN" altLang="en-US" sz="2800" dirty="0">
                <a:latin typeface="华文隶书" panose="02010800040101010101" charset="-122"/>
                <a:ea typeface="华文隶书" panose="02010800040101010101" charset="-122"/>
              </a:rPr>
              <a:t>河北大学专题讲座</a:t>
            </a:r>
            <a:endParaRPr lang="zh-CN" altLang="en-US" sz="2800" dirty="0">
              <a:latin typeface="华文隶书" panose="02010800040101010101" charset="-122"/>
              <a:ea typeface="华文隶书" panose="02010800040101010101" charset="-122"/>
            </a:endParaRPr>
          </a:p>
        </p:txBody>
      </p:sp>
      <p:pic>
        <p:nvPicPr>
          <p:cNvPr id="2" name="图片 1" descr="知网logo"/>
          <p:cNvPicPr>
            <a:picLocks noChangeAspect="1"/>
          </p:cNvPicPr>
          <p:nvPr/>
        </p:nvPicPr>
        <p:blipFill>
          <a:blip r:embed="rId1"/>
          <a:srcRect/>
          <a:stretch>
            <a:fillRect/>
          </a:stretch>
        </p:blipFill>
        <p:spPr>
          <a:xfrm>
            <a:off x="252730" y="189230"/>
            <a:ext cx="2059305" cy="683895"/>
          </a:xfrm>
          <a:prstGeom prst="rect">
            <a:avLst/>
          </a:prstGeom>
        </p:spPr>
      </p:pic>
      <p:sp>
        <p:nvSpPr>
          <p:cNvPr id="3" name="副标题 7"/>
          <p:cNvSpPr>
            <a:spLocks noGrp="1"/>
          </p:cNvSpPr>
          <p:nvPr/>
        </p:nvSpPr>
        <p:spPr>
          <a:xfrm>
            <a:off x="1837690" y="5012690"/>
            <a:ext cx="5677535" cy="1149985"/>
          </a:xfrm>
          <a:prstGeom prst="rect">
            <a:avLst/>
          </a:prstGeom>
        </p:spPr>
        <p:txBody>
          <a:bodyPr vert="horz" lIns="91440" tIns="45720" rIns="91440" bIns="45720" rtlCol="0">
            <a:normAutofit/>
          </a:bodyPr>
          <a:lstStyle>
            <a:lvl1pPr marL="0" indent="0" algn="r" defTabSz="914400" rtl="0" eaLnBrk="1" fontAlgn="ctr" latinLnBrk="0" hangingPunct="1">
              <a:spcBef>
                <a:spcPts val="0"/>
              </a:spcBef>
              <a:spcAft>
                <a:spcPts val="400"/>
              </a:spcAft>
              <a:buSzPct val="70000"/>
              <a:buFont typeface="Wingdings" panose="05000000000000000000" pitchFamily="2" charset="2"/>
              <a:buNone/>
              <a:defRPr sz="2400" b="0" kern="1200">
                <a:solidFill>
                  <a:schemeClr val="tx1"/>
                </a:solidFill>
                <a:latin typeface="+mn-lt"/>
                <a:ea typeface="+mn-ea"/>
                <a:cs typeface="+mn-cs"/>
              </a:defRPr>
            </a:lvl1pPr>
            <a:lvl2pPr marL="457200" indent="0" algn="ctr" defTabSz="914400" rtl="0" eaLnBrk="1" fontAlgn="ctr" latinLnBrk="0" hangingPunct="1">
              <a:spcBef>
                <a:spcPts val="0"/>
              </a:spcBef>
              <a:spcAft>
                <a:spcPts val="400"/>
              </a:spcAft>
              <a:buSzPct val="70000"/>
              <a:buFont typeface="Wingdings" panose="05000000000000000000" pitchFamily="2" charset="2"/>
              <a:buNone/>
              <a:defRPr sz="2000" kern="1200">
                <a:solidFill>
                  <a:schemeClr val="tx1">
                    <a:tint val="75000"/>
                  </a:schemeClr>
                </a:solidFill>
                <a:latin typeface="+mn-lt"/>
                <a:ea typeface="+mn-ea"/>
                <a:cs typeface="+mn-cs"/>
              </a:defRPr>
            </a:lvl2pPr>
            <a:lvl3pPr marL="914400" indent="0" algn="ctr" defTabSz="914400" rtl="0" eaLnBrk="1" fontAlgn="ctr" latinLnBrk="0" hangingPunct="1">
              <a:spcBef>
                <a:spcPts val="0"/>
              </a:spcBef>
              <a:spcAft>
                <a:spcPts val="400"/>
              </a:spcAft>
              <a:buSzPct val="70000"/>
              <a:buFont typeface="Wingdings" panose="05000000000000000000" pitchFamily="2" charset="2"/>
              <a:buNone/>
              <a:defRPr sz="1800" kern="1200">
                <a:solidFill>
                  <a:schemeClr val="tx1">
                    <a:tint val="75000"/>
                  </a:schemeClr>
                </a:solidFill>
                <a:latin typeface="+mn-lt"/>
                <a:ea typeface="+mn-ea"/>
                <a:cs typeface="+mn-cs"/>
              </a:defRPr>
            </a:lvl3pPr>
            <a:lvl4pPr marL="1371600" indent="0" algn="ctr" defTabSz="914400" rtl="0" eaLnBrk="1" fontAlgn="ctr" latinLnBrk="0" hangingPunct="1">
              <a:spcBef>
                <a:spcPts val="0"/>
              </a:spcBef>
              <a:spcAft>
                <a:spcPts val="400"/>
              </a:spcAft>
              <a:buSzPct val="70000"/>
              <a:buFont typeface="Wingdings" panose="05000000000000000000" pitchFamily="2" charset="2"/>
              <a:buNone/>
              <a:defRPr sz="1600" kern="1200">
                <a:solidFill>
                  <a:schemeClr val="tx1">
                    <a:tint val="75000"/>
                  </a:schemeClr>
                </a:solidFill>
                <a:latin typeface="+mn-lt"/>
                <a:ea typeface="+mn-ea"/>
                <a:cs typeface="+mn-cs"/>
              </a:defRPr>
            </a:lvl4pPr>
            <a:lvl5pPr marL="1828800" indent="0" algn="ctr" defTabSz="914400" rtl="0" eaLnBrk="1" fontAlgn="ctr" latinLnBrk="0" hangingPunct="1">
              <a:spcBef>
                <a:spcPts val="0"/>
              </a:spcBef>
              <a:spcAft>
                <a:spcPts val="400"/>
              </a:spcAft>
              <a:buSzPct val="70000"/>
              <a:buFont typeface="Wingdings" panose="05000000000000000000"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ctr">
              <a:lnSpc>
                <a:spcPct val="150000"/>
              </a:lnSpc>
            </a:pPr>
            <a:r>
              <a:rPr lang="zh-CN" altLang="en-US" sz="2000" b="1" dirty="0">
                <a:latin typeface="华文隶书" panose="02010800040101010101" charset="-122"/>
                <a:ea typeface="华文隶书" panose="02010800040101010101" charset="-122"/>
              </a:rPr>
              <a:t>同方知网（北京）技术有限公司 河北分公司</a:t>
            </a:r>
            <a:endParaRPr lang="zh-CN" altLang="en-US" sz="2000" b="1" dirty="0">
              <a:latin typeface="华文隶书" panose="02010800040101010101" charset="-122"/>
              <a:ea typeface="华文隶书" panose="02010800040101010101" charset="-122"/>
            </a:endParaRPr>
          </a:p>
          <a:p>
            <a:pPr algn="ctr">
              <a:lnSpc>
                <a:spcPct val="150000"/>
              </a:lnSpc>
            </a:pPr>
            <a:r>
              <a:rPr lang="zh-CN" altLang="en-US" sz="2000" b="1" dirty="0">
                <a:latin typeface="华文隶书" panose="02010800040101010101" charset="-122"/>
                <a:ea typeface="华文隶书" panose="02010800040101010101" charset="-122"/>
              </a:rPr>
              <a:t>主讲人：张焕</a:t>
            </a:r>
            <a:endParaRPr lang="zh-CN" altLang="en-US" sz="2000" b="1" dirty="0">
              <a:latin typeface="华文隶书" panose="02010800040101010101" charset="-122"/>
              <a:ea typeface="华文隶书" panose="0201080004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Box 3"/>
          <p:cNvSpPr/>
          <p:nvPr/>
        </p:nvSpPr>
        <p:spPr>
          <a:xfrm>
            <a:off x="497205" y="659765"/>
            <a:ext cx="1894840" cy="483235"/>
          </a:xfrm>
          <a:prstGeom prst="rect">
            <a:avLst/>
          </a:prstGeom>
          <a:noFill/>
          <a:ln w="9525">
            <a:noFill/>
          </a:ln>
        </p:spPr>
        <p:txBody>
          <a:bodyPr wrap="none" anchor="t">
            <a:spAutoFit/>
          </a:bodyPr>
          <a:p>
            <a:pPr lvl="0" indent="0"/>
            <a:r>
              <a:rPr lang="zh-CN" altLang="en-US" sz="2400" b="1" dirty="0">
                <a:latin typeface="微软雅黑" panose="020B0503020204020204" charset="-122"/>
                <a:ea typeface="微软雅黑" panose="020B0503020204020204" charset="-122"/>
                <a:sym typeface="微软雅黑" panose="020B0503020204020204" charset="-122"/>
              </a:rPr>
              <a:t>2、学位论文</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26626" name="矩形 17"/>
          <p:cNvSpPr/>
          <p:nvPr/>
        </p:nvSpPr>
        <p:spPr>
          <a:xfrm>
            <a:off x="466725" y="1143000"/>
            <a:ext cx="8080375" cy="1036638"/>
          </a:xfrm>
          <a:prstGeom prst="rect">
            <a:avLst/>
          </a:prstGeom>
          <a:noFill/>
          <a:ln w="3175" cap="flat" cmpd="sng">
            <a:solidFill>
              <a:srgbClr val="7F7F7F"/>
            </a:solidFill>
            <a:prstDash val="dash"/>
            <a:miter/>
            <a:headEnd type="none" w="med" len="med"/>
            <a:tailEnd type="none" w="med" len="med"/>
          </a:ln>
        </p:spPr>
        <p:txBody>
          <a:bodyPr anchor="ctr"/>
          <a:p>
            <a:pPr lvl="0" indent="0">
              <a:lnSpc>
                <a:spcPct val="150000"/>
              </a:lnSpc>
            </a:pPr>
            <a:r>
              <a:rPr lang="en-US" altLang="zh-CN" sz="2000" dirty="0">
                <a:latin typeface="微软雅黑" panose="020B0503020204020204" charset="-122"/>
                <a:ea typeface="微软雅黑" panose="020B0503020204020204" charset="-122"/>
                <a:sym typeface="宋体" panose="02010600030101010101" pitchFamily="2" charset="-122"/>
              </a:rPr>
              <a:t> </a:t>
            </a:r>
            <a:r>
              <a:rPr lang="zh-CN" altLang="en-US" sz="2000" dirty="0">
                <a:latin typeface="微软雅黑" panose="020B0503020204020204" charset="-122"/>
                <a:ea typeface="微软雅黑" panose="020B0503020204020204" charset="-122"/>
                <a:sym typeface="宋体" panose="02010600030101010101" pitchFamily="2" charset="-122"/>
              </a:rPr>
              <a:t>       收录1984年至今的</a:t>
            </a:r>
            <a:r>
              <a:rPr lang="zh-CN" altLang="en-US" sz="2000" dirty="0">
                <a:latin typeface="微软雅黑" panose="020B0503020204020204" charset="-122"/>
                <a:ea typeface="微软雅黑" panose="020B0503020204020204" charset="-122"/>
              </a:rPr>
              <a:t>博硕士学位论文</a:t>
            </a:r>
            <a:r>
              <a:rPr lang="en-US" sz="2000" b="1" dirty="0">
                <a:solidFill>
                  <a:srgbClr val="FF0000"/>
                </a:solidFill>
                <a:latin typeface="微软雅黑" panose="020B0503020204020204" charset="-122"/>
                <a:ea typeface="微软雅黑" panose="020B0503020204020204" charset="-122"/>
              </a:rPr>
              <a:t>31</a:t>
            </a:r>
            <a:r>
              <a:rPr lang="en-US" altLang="zh-CN" sz="2000" b="1" dirty="0">
                <a:solidFill>
                  <a:srgbClr val="FF0000"/>
                </a:solidFill>
                <a:latin typeface="微软雅黑" panose="020B0503020204020204" charset="-122"/>
                <a:ea typeface="微软雅黑" panose="020B0503020204020204" charset="-122"/>
              </a:rPr>
              <a:t>0</a:t>
            </a:r>
            <a:r>
              <a:rPr lang="zh-CN" altLang="en-US" sz="2000" b="1" dirty="0">
                <a:solidFill>
                  <a:srgbClr val="FF0000"/>
                </a:solidFill>
                <a:latin typeface="微软雅黑" panose="020B0503020204020204" charset="-122"/>
                <a:ea typeface="微软雅黑" panose="020B0503020204020204" charset="-122"/>
              </a:rPr>
              <a:t>万多</a:t>
            </a:r>
            <a:r>
              <a:rPr lang="zh-CN" altLang="en-US" sz="2000" dirty="0">
                <a:latin typeface="微软雅黑" panose="020B0503020204020204" charset="-122"/>
                <a:ea typeface="微软雅黑" panose="020B0503020204020204" charset="-122"/>
              </a:rPr>
              <a:t>篇文献，985/211高校论文收录比例达100%。</a:t>
            </a:r>
            <a:r>
              <a:rPr lang="zh-CN" altLang="en-US" sz="2000" dirty="0">
                <a:latin typeface="微软雅黑" panose="020B0503020204020204" charset="-122"/>
                <a:ea typeface="微软雅黑" panose="020B0503020204020204" charset="-122"/>
                <a:sym typeface="宋体" panose="02010600030101010101" pitchFamily="2" charset="-122"/>
              </a:rPr>
              <a:t>大多数论文出版不晚于授予学位之后2个月。</a:t>
            </a:r>
            <a:r>
              <a:rPr lang="zh-CN" altLang="en-US"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p:txBody>
      </p:sp>
      <p:sp>
        <p:nvSpPr>
          <p:cNvPr id="11274" name="矩形 17"/>
          <p:cNvSpPr/>
          <p:nvPr/>
        </p:nvSpPr>
        <p:spPr>
          <a:xfrm>
            <a:off x="496888" y="2451100"/>
            <a:ext cx="8080375" cy="973138"/>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博士学位论文：</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L="1905" lvl="0" indent="-1905" fontAlgn="base">
              <a:lnSpc>
                <a:spcPct val="150000"/>
              </a:lnSpc>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a:t>
            </a:r>
            <a:r>
              <a:rPr lang="zh-CN" altLang="en-US" strike="noStrike" noProof="1" dirty="0">
                <a:latin typeface="Arial" panose="020B0604020202020204" pitchFamily="34" charset="0"/>
                <a:ea typeface="微软雅黑" panose="020B0503020204020204" charset="-122"/>
                <a:cs typeface="+mn-ea"/>
              </a:rPr>
              <a:t>目前，中国知网收录4</a:t>
            </a:r>
            <a:r>
              <a:rPr lang="en-US" strike="noStrike" noProof="1" dirty="0">
                <a:latin typeface="Arial" panose="020B0604020202020204" pitchFamily="34" charset="0"/>
                <a:ea typeface="微软雅黑" panose="020B0503020204020204" charset="-122"/>
                <a:cs typeface="+mn-ea"/>
              </a:rPr>
              <a:t>30</a:t>
            </a:r>
            <a:r>
              <a:rPr lang="zh-CN" altLang="en-US" strike="noStrike" noProof="1" dirty="0">
                <a:latin typeface="Arial" panose="020B0604020202020204" pitchFamily="34" charset="0"/>
                <a:ea typeface="微软雅黑" panose="020B0503020204020204" charset="-122"/>
                <a:cs typeface="+mn-ea"/>
              </a:rPr>
              <a:t>多家博士培养单位的博士学位论文</a:t>
            </a:r>
            <a:r>
              <a:rPr lang="en-US" altLang="zh-CN" strike="noStrike" noProof="1" dirty="0">
                <a:latin typeface="Arial" panose="020B0604020202020204" pitchFamily="34" charset="0"/>
                <a:ea typeface="微软雅黑" panose="020B0503020204020204" charset="-122"/>
                <a:cs typeface="+mn-ea"/>
              </a:rPr>
              <a:t>30</a:t>
            </a:r>
            <a:r>
              <a:rPr lang="zh-CN" altLang="en-US" strike="noStrike" noProof="1" dirty="0">
                <a:latin typeface="Arial" panose="020B0604020202020204" pitchFamily="34" charset="0"/>
                <a:ea typeface="微软雅黑" panose="020B0503020204020204" charset="-122"/>
                <a:cs typeface="+mn-ea"/>
              </a:rPr>
              <a:t>万多篇。</a:t>
            </a:r>
            <a:endParaRPr lang="zh-CN" altLang="en-US" strike="noStrike" noProof="1" dirty="0">
              <a:ea typeface="微软雅黑" panose="020B0503020204020204" charset="-122"/>
            </a:endParaRPr>
          </a:p>
        </p:txBody>
      </p:sp>
      <p:sp>
        <p:nvSpPr>
          <p:cNvPr id="11275" name="矩形 17"/>
          <p:cNvSpPr/>
          <p:nvPr/>
        </p:nvSpPr>
        <p:spPr>
          <a:xfrm>
            <a:off x="514350" y="3584575"/>
            <a:ext cx="8078788" cy="990600"/>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优秀硕士学位论文：</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L="1905" lvl="0" indent="-1905" fontAlgn="base">
              <a:lnSpc>
                <a:spcPct val="150000"/>
              </a:lnSpc>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a:t>
            </a:r>
            <a:r>
              <a:rPr lang="zh-CN" altLang="en-US" strike="noStrike" noProof="1" dirty="0">
                <a:latin typeface="Arial" panose="020B0604020202020204" pitchFamily="34" charset="0"/>
                <a:ea typeface="微软雅黑" panose="020B0503020204020204" charset="-122"/>
                <a:cs typeface="+mn-ea"/>
              </a:rPr>
              <a:t>目前，中国知网收录</a:t>
            </a:r>
            <a:r>
              <a:rPr lang="en-US" strike="noStrike" noProof="1" dirty="0">
                <a:latin typeface="Arial" panose="020B0604020202020204" pitchFamily="34" charset="0"/>
                <a:ea typeface="微软雅黑" panose="020B0503020204020204" charset="-122"/>
                <a:cs typeface="+mn-ea"/>
              </a:rPr>
              <a:t>70</a:t>
            </a:r>
            <a:r>
              <a:rPr lang="en-US" altLang="zh-CN" strike="noStrike" noProof="1" dirty="0">
                <a:latin typeface="Arial" panose="020B0604020202020204" pitchFamily="34" charset="0"/>
                <a:ea typeface="微软雅黑" panose="020B0503020204020204" charset="-122"/>
                <a:cs typeface="+mn-ea"/>
              </a:rPr>
              <a:t>0</a:t>
            </a:r>
            <a:r>
              <a:rPr lang="zh-CN" altLang="en-US" strike="noStrike" noProof="1" dirty="0">
                <a:latin typeface="Arial" panose="020B0604020202020204" pitchFamily="34" charset="0"/>
                <a:ea typeface="微软雅黑" panose="020B0503020204020204" charset="-122"/>
                <a:cs typeface="+mn-ea"/>
              </a:rPr>
              <a:t>多家硕士培养单位的优秀硕士论文2</a:t>
            </a:r>
            <a:r>
              <a:rPr lang="en-US" altLang="zh-CN" strike="noStrike" noProof="1" dirty="0">
                <a:latin typeface="Arial" panose="020B0604020202020204" pitchFamily="34" charset="0"/>
                <a:ea typeface="微软雅黑" panose="020B0503020204020204" charset="-122"/>
                <a:cs typeface="+mn-ea"/>
              </a:rPr>
              <a:t>80</a:t>
            </a:r>
            <a:r>
              <a:rPr lang="zh-CN" altLang="en-US" strike="noStrike" noProof="1" dirty="0">
                <a:latin typeface="Arial" panose="020B0604020202020204" pitchFamily="34" charset="0"/>
                <a:ea typeface="微软雅黑" panose="020B0503020204020204" charset="-122"/>
                <a:cs typeface="+mn-ea"/>
              </a:rPr>
              <a:t>万篇。</a:t>
            </a:r>
            <a:endParaRPr lang="zh-CN" altLang="en-US" strike="noStrike" noProof="1" dirty="0"/>
          </a:p>
        </p:txBody>
      </p:sp>
      <p:grpSp>
        <p:nvGrpSpPr>
          <p:cNvPr id="7" name="组合 6"/>
          <p:cNvGrpSpPr/>
          <p:nvPr/>
        </p:nvGrpSpPr>
        <p:grpSpPr>
          <a:xfrm>
            <a:off x="695325" y="4881880"/>
            <a:ext cx="7851140" cy="1297305"/>
            <a:chOff x="1095" y="7349"/>
            <a:chExt cx="12364" cy="2043"/>
          </a:xfrm>
        </p:grpSpPr>
        <p:pic>
          <p:nvPicPr>
            <p:cNvPr id="26629" name="图片 5" descr="清华大学"/>
            <p:cNvPicPr>
              <a:picLocks noChangeAspect="1"/>
            </p:cNvPicPr>
            <p:nvPr/>
          </p:nvPicPr>
          <p:blipFill>
            <a:blip r:embed="rId1"/>
            <a:stretch>
              <a:fillRect/>
            </a:stretch>
          </p:blipFill>
          <p:spPr>
            <a:xfrm>
              <a:off x="1095" y="7536"/>
              <a:ext cx="2393" cy="740"/>
            </a:xfrm>
            <a:prstGeom prst="rect">
              <a:avLst/>
            </a:prstGeom>
            <a:noFill/>
            <a:ln w="9525">
              <a:noFill/>
            </a:ln>
          </p:spPr>
        </p:pic>
        <p:pic>
          <p:nvPicPr>
            <p:cNvPr id="26630" name="图片 1" descr="北京大学"/>
            <p:cNvPicPr>
              <a:picLocks noChangeAspect="1"/>
            </p:cNvPicPr>
            <p:nvPr/>
          </p:nvPicPr>
          <p:blipFill>
            <a:blip r:embed="rId2"/>
            <a:stretch>
              <a:fillRect/>
            </a:stretch>
          </p:blipFill>
          <p:spPr>
            <a:xfrm>
              <a:off x="3835" y="7349"/>
              <a:ext cx="2615" cy="960"/>
            </a:xfrm>
            <a:prstGeom prst="rect">
              <a:avLst/>
            </a:prstGeom>
            <a:noFill/>
            <a:ln w="9525">
              <a:noFill/>
            </a:ln>
          </p:spPr>
        </p:pic>
        <p:pic>
          <p:nvPicPr>
            <p:cNvPr id="26634" name="图片 8" descr="南开大学"/>
            <p:cNvPicPr>
              <a:picLocks noChangeAspect="1"/>
            </p:cNvPicPr>
            <p:nvPr/>
          </p:nvPicPr>
          <p:blipFill>
            <a:blip r:embed="rId3"/>
            <a:stretch>
              <a:fillRect/>
            </a:stretch>
          </p:blipFill>
          <p:spPr>
            <a:xfrm>
              <a:off x="3971" y="8648"/>
              <a:ext cx="2644" cy="699"/>
            </a:xfrm>
            <a:prstGeom prst="rect">
              <a:avLst/>
            </a:prstGeom>
            <a:noFill/>
            <a:ln w="9525">
              <a:noFill/>
            </a:ln>
          </p:spPr>
        </p:pic>
        <p:pic>
          <p:nvPicPr>
            <p:cNvPr id="26635" name="图片 9" descr="中国人民大学"/>
            <p:cNvPicPr>
              <a:picLocks noChangeAspect="1"/>
            </p:cNvPicPr>
            <p:nvPr/>
          </p:nvPicPr>
          <p:blipFill>
            <a:blip r:embed="rId4"/>
            <a:stretch>
              <a:fillRect/>
            </a:stretch>
          </p:blipFill>
          <p:spPr>
            <a:xfrm>
              <a:off x="6780" y="7389"/>
              <a:ext cx="3215" cy="1000"/>
            </a:xfrm>
            <a:prstGeom prst="rect">
              <a:avLst/>
            </a:prstGeom>
            <a:noFill/>
            <a:ln w="9525">
              <a:noFill/>
            </a:ln>
          </p:spPr>
        </p:pic>
        <p:pic>
          <p:nvPicPr>
            <p:cNvPr id="3" name="图片 2"/>
            <p:cNvPicPr>
              <a:picLocks noChangeAspect="1"/>
            </p:cNvPicPr>
            <p:nvPr/>
          </p:nvPicPr>
          <p:blipFill>
            <a:blip r:embed="rId5"/>
            <a:stretch>
              <a:fillRect/>
            </a:stretch>
          </p:blipFill>
          <p:spPr>
            <a:xfrm>
              <a:off x="7017" y="8654"/>
              <a:ext cx="2740" cy="718"/>
            </a:xfrm>
            <a:prstGeom prst="rect">
              <a:avLst/>
            </a:prstGeom>
          </p:spPr>
        </p:pic>
        <p:pic>
          <p:nvPicPr>
            <p:cNvPr id="4" name="图片 3"/>
            <p:cNvPicPr>
              <a:picLocks noChangeAspect="1"/>
            </p:cNvPicPr>
            <p:nvPr/>
          </p:nvPicPr>
          <p:blipFill>
            <a:blip r:embed="rId6"/>
            <a:stretch>
              <a:fillRect/>
            </a:stretch>
          </p:blipFill>
          <p:spPr>
            <a:xfrm>
              <a:off x="10289" y="8648"/>
              <a:ext cx="3171" cy="724"/>
            </a:xfrm>
            <a:prstGeom prst="rect">
              <a:avLst/>
            </a:prstGeom>
          </p:spPr>
        </p:pic>
        <p:pic>
          <p:nvPicPr>
            <p:cNvPr id="5" name="图片 4"/>
            <p:cNvPicPr>
              <a:picLocks noChangeAspect="1"/>
            </p:cNvPicPr>
            <p:nvPr/>
          </p:nvPicPr>
          <p:blipFill>
            <a:blip r:embed="rId7"/>
            <a:stretch>
              <a:fillRect/>
            </a:stretch>
          </p:blipFill>
          <p:spPr>
            <a:xfrm>
              <a:off x="1095" y="8648"/>
              <a:ext cx="2876" cy="745"/>
            </a:xfrm>
            <a:prstGeom prst="rect">
              <a:avLst/>
            </a:prstGeom>
          </p:spPr>
        </p:pic>
        <p:pic>
          <p:nvPicPr>
            <p:cNvPr id="6" name="图片 5" descr="中国传媒大学"/>
            <p:cNvPicPr>
              <a:picLocks noChangeAspect="1"/>
            </p:cNvPicPr>
            <p:nvPr/>
          </p:nvPicPr>
          <p:blipFill>
            <a:blip r:embed="rId8"/>
            <a:stretch>
              <a:fillRect/>
            </a:stretch>
          </p:blipFill>
          <p:spPr>
            <a:xfrm>
              <a:off x="10316" y="7481"/>
              <a:ext cx="2911" cy="849"/>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Box 3"/>
          <p:cNvSpPr/>
          <p:nvPr/>
        </p:nvSpPr>
        <p:spPr>
          <a:xfrm>
            <a:off x="514350" y="680085"/>
            <a:ext cx="1894840" cy="483235"/>
          </a:xfrm>
          <a:prstGeom prst="rect">
            <a:avLst/>
          </a:prstGeom>
          <a:noFill/>
          <a:ln w="9525">
            <a:noFill/>
          </a:ln>
        </p:spPr>
        <p:txBody>
          <a:bodyPr wrap="none" anchor="t">
            <a:spAutoFit/>
          </a:bodyPr>
          <a:p>
            <a:pPr lvl="0" indent="0"/>
            <a:r>
              <a:rPr lang="en-US" altLang="zh-CN" sz="2400" b="1" dirty="0">
                <a:latin typeface="微软雅黑" panose="020B0503020204020204" charset="-122"/>
                <a:ea typeface="微软雅黑" panose="020B0503020204020204" charset="-122"/>
                <a:sym typeface="微软雅黑" panose="020B0503020204020204" charset="-122"/>
              </a:rPr>
              <a:t>3</a:t>
            </a:r>
            <a:r>
              <a:rPr lang="zh-CN" altLang="en-US" sz="2400" b="1" dirty="0">
                <a:latin typeface="微软雅黑" panose="020B0503020204020204" charset="-122"/>
                <a:ea typeface="微软雅黑" panose="020B0503020204020204" charset="-122"/>
                <a:sym typeface="微软雅黑" panose="020B0503020204020204" charset="-122"/>
              </a:rPr>
              <a:t>、会议论文</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11274" name="矩形 17"/>
          <p:cNvSpPr/>
          <p:nvPr/>
        </p:nvSpPr>
        <p:spPr>
          <a:xfrm>
            <a:off x="512763" y="1235075"/>
            <a:ext cx="8080375" cy="1714500"/>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中国重要会议论文：</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L="1905" lvl="0" indent="-1905" fontAlgn="base">
              <a:lnSpc>
                <a:spcPct val="150000"/>
              </a:lnSpc>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重点收录</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1953</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年至今的中国科协系统及国家二级以上学会、协会及省级重点高校和科研单位等召开的国内重要会议论文。</a:t>
            </a:r>
            <a:r>
              <a:rPr lang="zh-CN" altLang="en-US" strike="noStrike" noProof="1" dirty="0">
                <a:latin typeface="Arial" panose="020B0604020202020204" pitchFamily="34" charset="0"/>
                <a:ea typeface="微软雅黑" panose="020B0503020204020204" charset="-122"/>
                <a:cs typeface="+mn-ea"/>
              </a:rPr>
              <a:t>目前，</a:t>
            </a:r>
            <a:r>
              <a:rPr strike="noStrike" noProof="1" dirty="0">
                <a:latin typeface="Arial" panose="020B0604020202020204" pitchFamily="34" charset="0"/>
                <a:ea typeface="微软雅黑" panose="020B0503020204020204" charset="-122"/>
                <a:cs typeface="+mn-ea"/>
              </a:rPr>
              <a:t>已收录出版</a:t>
            </a:r>
            <a:r>
              <a:rPr lang="zh-CN" strike="noStrike" noProof="1" dirty="0">
                <a:latin typeface="Arial" panose="020B0604020202020204" pitchFamily="34" charset="0"/>
                <a:ea typeface="微软雅黑" panose="020B0503020204020204" charset="-122"/>
                <a:cs typeface="+mn-ea"/>
              </a:rPr>
              <a:t>国内会议论文</a:t>
            </a:r>
            <a:r>
              <a:rPr lang="en-US" altLang="zh-CN" strike="noStrike" noProof="1" dirty="0">
                <a:latin typeface="Arial" panose="020B0604020202020204" pitchFamily="34" charset="0"/>
                <a:ea typeface="微软雅黑" panose="020B0503020204020204" charset="-122"/>
                <a:cs typeface="+mn-ea"/>
              </a:rPr>
              <a:t>209</a:t>
            </a:r>
            <a:r>
              <a:rPr lang="zh-CN" altLang="en-US" strike="noStrike" noProof="1" dirty="0">
                <a:latin typeface="Arial" panose="020B0604020202020204" pitchFamily="34" charset="0"/>
                <a:ea typeface="微软雅黑" panose="020B0503020204020204" charset="-122"/>
                <a:cs typeface="+mn-ea"/>
              </a:rPr>
              <a:t>万篇，网络出版时间平均不迟于会议结束之后的</a:t>
            </a:r>
            <a:r>
              <a:rPr lang="en-US" altLang="zh-CN" strike="noStrike" noProof="1" dirty="0">
                <a:latin typeface="Arial" panose="020B0604020202020204" pitchFamily="34" charset="0"/>
                <a:ea typeface="微软雅黑" panose="020B0503020204020204" charset="-122"/>
                <a:cs typeface="+mn-ea"/>
              </a:rPr>
              <a:t>2</a:t>
            </a:r>
            <a:r>
              <a:rPr lang="zh-CN" altLang="en-US" strike="noStrike" noProof="1" dirty="0">
                <a:latin typeface="Arial" panose="020B0604020202020204" pitchFamily="34" charset="0"/>
                <a:ea typeface="微软雅黑" panose="020B0503020204020204" charset="-122"/>
                <a:cs typeface="+mn-ea"/>
              </a:rPr>
              <a:t>个月。</a:t>
            </a:r>
            <a:endParaRPr lang="zh-CN" altLang="en-US" strike="noStrike" noProof="1" dirty="0">
              <a:latin typeface="Arial" panose="020B0604020202020204" pitchFamily="34" charset="0"/>
              <a:ea typeface="微软雅黑" panose="020B0503020204020204" charset="-122"/>
              <a:cs typeface="+mn-ea"/>
            </a:endParaRPr>
          </a:p>
        </p:txBody>
      </p:sp>
      <p:sp>
        <p:nvSpPr>
          <p:cNvPr id="11275" name="矩形 17"/>
          <p:cNvSpPr/>
          <p:nvPr/>
        </p:nvSpPr>
        <p:spPr>
          <a:xfrm>
            <a:off x="514350" y="3133725"/>
            <a:ext cx="8078788" cy="1651000"/>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国际会议论文：</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L="1905" lvl="0" indent="-1905" fontAlgn="base">
              <a:lnSpc>
                <a:spcPct val="150000"/>
              </a:lnSpc>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重点收录</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1999</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年以来，</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IEEE</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等国际组织或其他主办、承办单位举办的国际会议上发表的文献，部分文献回溯至</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1981</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年。</a:t>
            </a:r>
            <a:r>
              <a:rPr lang="zh-CN" altLang="en-US" strike="noStrike" noProof="1" dirty="0">
                <a:latin typeface="Arial" panose="020B0604020202020204" pitchFamily="34" charset="0"/>
                <a:ea typeface="微软雅黑" panose="020B0503020204020204" charset="-122"/>
                <a:cs typeface="+mn-ea"/>
              </a:rPr>
              <a:t>目前，已收录出版国际会议论文</a:t>
            </a:r>
            <a:r>
              <a:rPr lang="en-US" altLang="zh-CN" strike="noStrike" noProof="1" dirty="0">
                <a:latin typeface="Arial" panose="020B0604020202020204" pitchFamily="34" charset="0"/>
                <a:ea typeface="微软雅黑" panose="020B0503020204020204" charset="-122"/>
                <a:cs typeface="+mn-ea"/>
              </a:rPr>
              <a:t>67</a:t>
            </a:r>
            <a:r>
              <a:rPr lang="zh-CN" altLang="en-US" strike="noStrike" noProof="1" dirty="0">
                <a:latin typeface="Arial" panose="020B0604020202020204" pitchFamily="34" charset="0"/>
                <a:ea typeface="微软雅黑" panose="020B0503020204020204" charset="-122"/>
                <a:cs typeface="+mn-ea"/>
              </a:rPr>
              <a:t>万余篇。</a:t>
            </a:r>
            <a:endParaRPr lang="zh-CN" altLang="en-US" strike="noStrike" noProof="1" dirty="0"/>
          </a:p>
        </p:txBody>
      </p:sp>
      <p:grpSp>
        <p:nvGrpSpPr>
          <p:cNvPr id="7" name="组合 6"/>
          <p:cNvGrpSpPr/>
          <p:nvPr/>
        </p:nvGrpSpPr>
        <p:grpSpPr>
          <a:xfrm>
            <a:off x="657860" y="4936490"/>
            <a:ext cx="7833360" cy="1647825"/>
            <a:chOff x="1036" y="7774"/>
            <a:chExt cx="12336" cy="2595"/>
          </a:xfrm>
        </p:grpSpPr>
        <p:pic>
          <p:nvPicPr>
            <p:cNvPr id="2" name="图片 1" descr="BSMX201506002"/>
            <p:cNvPicPr>
              <a:picLocks noChangeAspect="1"/>
            </p:cNvPicPr>
            <p:nvPr/>
          </p:nvPicPr>
          <p:blipFill>
            <a:blip r:embed="rId1"/>
            <a:stretch>
              <a:fillRect/>
            </a:stretch>
          </p:blipFill>
          <p:spPr>
            <a:xfrm>
              <a:off x="6127" y="7777"/>
              <a:ext cx="1838" cy="2592"/>
            </a:xfrm>
            <a:prstGeom prst="rect">
              <a:avLst/>
            </a:prstGeom>
          </p:spPr>
        </p:pic>
        <p:pic>
          <p:nvPicPr>
            <p:cNvPr id="3" name="图片 2" descr="CSWH201601001"/>
            <p:cNvPicPr>
              <a:picLocks noChangeAspect="1"/>
            </p:cNvPicPr>
            <p:nvPr/>
          </p:nvPicPr>
          <p:blipFill>
            <a:blip r:embed="rId2"/>
            <a:stretch>
              <a:fillRect/>
            </a:stretch>
          </p:blipFill>
          <p:spPr>
            <a:xfrm>
              <a:off x="11574" y="7774"/>
              <a:ext cx="1799" cy="2593"/>
            </a:xfrm>
            <a:prstGeom prst="rect">
              <a:avLst/>
            </a:prstGeom>
          </p:spPr>
        </p:pic>
        <p:pic>
          <p:nvPicPr>
            <p:cNvPr id="4" name="图片 3" descr="HBSH201510001"/>
            <p:cNvPicPr>
              <a:picLocks noChangeAspect="1"/>
            </p:cNvPicPr>
            <p:nvPr/>
          </p:nvPicPr>
          <p:blipFill>
            <a:blip r:embed="rId3"/>
            <a:stretch>
              <a:fillRect/>
            </a:stretch>
          </p:blipFill>
          <p:spPr>
            <a:xfrm>
              <a:off x="3502" y="7777"/>
              <a:ext cx="1858" cy="2593"/>
            </a:xfrm>
            <a:prstGeom prst="rect">
              <a:avLst/>
            </a:prstGeom>
          </p:spPr>
        </p:pic>
        <p:pic>
          <p:nvPicPr>
            <p:cNvPr id="5" name="图片 4" descr="HJSJ201511001"/>
            <p:cNvPicPr>
              <a:picLocks noChangeAspect="1"/>
            </p:cNvPicPr>
            <p:nvPr/>
          </p:nvPicPr>
          <p:blipFill>
            <a:blip r:embed="rId4"/>
            <a:stretch>
              <a:fillRect/>
            </a:stretch>
          </p:blipFill>
          <p:spPr>
            <a:xfrm>
              <a:off x="8854" y="7774"/>
              <a:ext cx="1831" cy="2592"/>
            </a:xfrm>
            <a:prstGeom prst="rect">
              <a:avLst/>
            </a:prstGeom>
          </p:spPr>
        </p:pic>
        <p:pic>
          <p:nvPicPr>
            <p:cNvPr id="6" name="图片 5" descr="ZYMS201508001"/>
            <p:cNvPicPr>
              <a:picLocks noChangeAspect="1"/>
            </p:cNvPicPr>
            <p:nvPr/>
          </p:nvPicPr>
          <p:blipFill>
            <a:blip r:embed="rId5"/>
            <a:stretch>
              <a:fillRect/>
            </a:stretch>
          </p:blipFill>
          <p:spPr>
            <a:xfrm>
              <a:off x="1036" y="7775"/>
              <a:ext cx="1831" cy="2592"/>
            </a:xfrm>
            <a:prstGeom prst="rect">
              <a:avLst/>
            </a:prstGeom>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extBox 3"/>
          <p:cNvSpPr/>
          <p:nvPr/>
        </p:nvSpPr>
        <p:spPr>
          <a:xfrm>
            <a:off x="625475" y="636588"/>
            <a:ext cx="1285240" cy="483235"/>
          </a:xfrm>
          <a:prstGeom prst="rect">
            <a:avLst/>
          </a:prstGeom>
          <a:noFill/>
          <a:ln w="9525">
            <a:noFill/>
          </a:ln>
        </p:spPr>
        <p:txBody>
          <a:bodyPr wrap="none" anchor="t">
            <a:spAutoFit/>
          </a:bodyPr>
          <a:p>
            <a:pPr lvl="0" indent="0"/>
            <a:r>
              <a:rPr lang="en-US" altLang="en-US" sz="2400" b="1" dirty="0">
                <a:latin typeface="微软雅黑" panose="020B0503020204020204" charset="-122"/>
                <a:ea typeface="微软雅黑" panose="020B0503020204020204" charset="-122"/>
                <a:sym typeface="微软雅黑" panose="020B0503020204020204" charset="-122"/>
              </a:rPr>
              <a:t>4</a:t>
            </a:r>
            <a:r>
              <a:rPr lang="zh-CN" altLang="en-US" sz="2400" b="1" dirty="0">
                <a:latin typeface="微软雅黑" panose="020B0503020204020204" charset="-122"/>
                <a:ea typeface="微软雅黑" panose="020B0503020204020204" charset="-122"/>
                <a:sym typeface="微软雅黑" panose="020B0503020204020204" charset="-122"/>
              </a:rPr>
              <a:t>、报纸</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29698" name="矩形 17"/>
          <p:cNvSpPr/>
          <p:nvPr/>
        </p:nvSpPr>
        <p:spPr>
          <a:xfrm>
            <a:off x="542925" y="1335088"/>
            <a:ext cx="8080375" cy="1154112"/>
          </a:xfrm>
          <a:prstGeom prst="rect">
            <a:avLst/>
          </a:prstGeom>
          <a:noFill/>
          <a:ln w="3175" cap="flat" cmpd="sng">
            <a:solidFill>
              <a:srgbClr val="7F7F7F"/>
            </a:solidFill>
            <a:prstDash val="dash"/>
            <a:miter/>
            <a:headEnd type="none" w="med" len="med"/>
            <a:tailEnd type="none" w="med" len="med"/>
          </a:ln>
        </p:spPr>
        <p:txBody>
          <a:bodyPr anchor="ctr"/>
          <a:p>
            <a:pPr lvl="0" indent="0">
              <a:lnSpc>
                <a:spcPct val="150000"/>
              </a:lnSpc>
            </a:pPr>
            <a:r>
              <a:rPr lang="zh-CN" altLang="en-US" sz="2000" dirty="0">
                <a:latin typeface="微软雅黑" panose="020B0503020204020204" charset="-122"/>
                <a:ea typeface="微软雅黑" panose="020B0503020204020204" charset="-122"/>
                <a:sym typeface="宋体" panose="02010600030101010101" pitchFamily="2" charset="-122"/>
              </a:rPr>
              <a:t>       收录2000年至今，国内公开发行的</a:t>
            </a:r>
            <a:r>
              <a:rPr lang="en-US" altLang="zh-CN" sz="2000" dirty="0">
                <a:latin typeface="微软雅黑" panose="020B0503020204020204" charset="-122"/>
                <a:ea typeface="微软雅黑" panose="020B0503020204020204" charset="-122"/>
                <a:sym typeface="宋体" panose="02010600030101010101" pitchFamily="2" charset="-122"/>
              </a:rPr>
              <a:t>5</a:t>
            </a:r>
            <a:r>
              <a:rPr lang="zh-CN" altLang="en-US" sz="2000" dirty="0">
                <a:latin typeface="微软雅黑" panose="020B0503020204020204" charset="-122"/>
                <a:ea typeface="微软雅黑" panose="020B0503020204020204" charset="-122"/>
                <a:sym typeface="宋体" panose="02010600030101010101" pitchFamily="2" charset="-122"/>
              </a:rPr>
              <a:t>00余种重要报纸，</a:t>
            </a:r>
            <a:r>
              <a:rPr sz="2000" dirty="0">
                <a:latin typeface="微软雅黑" panose="020B0503020204020204" charset="-122"/>
                <a:ea typeface="微软雅黑" panose="020B0503020204020204" charset="-122"/>
                <a:sym typeface="宋体" panose="02010600030101010101" pitchFamily="2" charset="-122"/>
              </a:rPr>
              <a:t>累积报纸全文文献1000多万篇。</a:t>
            </a:r>
            <a:endParaRPr sz="2000" dirty="0">
              <a:latin typeface="微软雅黑" panose="020B0503020204020204" charset="-122"/>
              <a:ea typeface="微软雅黑" panose="020B0503020204020204" charset="-122"/>
              <a:sym typeface="宋体" panose="02010600030101010101" pitchFamily="2" charset="-122"/>
            </a:endParaRPr>
          </a:p>
        </p:txBody>
      </p:sp>
      <p:sp>
        <p:nvSpPr>
          <p:cNvPr id="29699" name="TextBox 3"/>
          <p:cNvSpPr/>
          <p:nvPr/>
        </p:nvSpPr>
        <p:spPr>
          <a:xfrm>
            <a:off x="668338" y="2765425"/>
            <a:ext cx="2049780" cy="417830"/>
          </a:xfrm>
          <a:prstGeom prst="rect">
            <a:avLst/>
          </a:prstGeom>
          <a:noFill/>
          <a:ln w="9525">
            <a:noFill/>
          </a:ln>
        </p:spPr>
        <p:txBody>
          <a:bodyPr wrap="none" anchor="t">
            <a:spAutoFit/>
          </a:bodyPr>
          <a:p>
            <a:pPr marL="342900" lvl="0" indent="-342900">
              <a:buFont typeface="Wingdings" panose="05000000000000000000" charset="0"/>
              <a:buChar char="n"/>
            </a:pPr>
            <a:r>
              <a:rPr lang="zh-CN" altLang="en-US" sz="2000" b="1" dirty="0">
                <a:latin typeface="微软雅黑" panose="020B0503020204020204" charset="-122"/>
                <a:ea typeface="微软雅黑" panose="020B0503020204020204" charset="-122"/>
                <a:sym typeface="微软雅黑" panose="020B0503020204020204" charset="-122"/>
              </a:rPr>
              <a:t>重要报纸展示</a:t>
            </a:r>
            <a:endParaRPr lang="zh-CN" altLang="en-US" sz="2000" b="1" dirty="0">
              <a:latin typeface="微软雅黑" panose="020B0503020204020204" charset="-122"/>
              <a:ea typeface="微软雅黑" panose="020B0503020204020204" charset="-122"/>
              <a:sym typeface="微软雅黑" panose="020B0503020204020204" charset="-122"/>
            </a:endParaRPr>
          </a:p>
        </p:txBody>
      </p:sp>
      <p:grpSp>
        <p:nvGrpSpPr>
          <p:cNvPr id="9" name="组合 8"/>
          <p:cNvGrpSpPr/>
          <p:nvPr/>
        </p:nvGrpSpPr>
        <p:grpSpPr>
          <a:xfrm>
            <a:off x="684530" y="3355340"/>
            <a:ext cx="7938770" cy="2752725"/>
            <a:chOff x="1078" y="5284"/>
            <a:chExt cx="12502" cy="4335"/>
          </a:xfrm>
        </p:grpSpPr>
        <p:pic>
          <p:nvPicPr>
            <p:cNvPr id="29701" name="图片 12305" descr="RMRB"/>
            <p:cNvPicPr>
              <a:picLocks noChangeAspect="1"/>
            </p:cNvPicPr>
            <p:nvPr/>
          </p:nvPicPr>
          <p:blipFill>
            <a:blip r:embed="rId1"/>
            <a:stretch>
              <a:fillRect/>
            </a:stretch>
          </p:blipFill>
          <p:spPr>
            <a:xfrm>
              <a:off x="1078" y="5285"/>
              <a:ext cx="3750" cy="899"/>
            </a:xfrm>
            <a:prstGeom prst="rect">
              <a:avLst/>
            </a:prstGeom>
            <a:noFill/>
            <a:ln w="9525">
              <a:noFill/>
            </a:ln>
          </p:spPr>
        </p:pic>
        <p:pic>
          <p:nvPicPr>
            <p:cNvPr id="29702" name="图片 2" descr="XHMR"/>
            <p:cNvPicPr>
              <a:picLocks noChangeAspect="1"/>
            </p:cNvPicPr>
            <p:nvPr/>
          </p:nvPicPr>
          <p:blipFill>
            <a:blip r:embed="rId2"/>
            <a:stretch>
              <a:fillRect/>
            </a:stretch>
          </p:blipFill>
          <p:spPr>
            <a:xfrm>
              <a:off x="5401" y="5285"/>
              <a:ext cx="3750" cy="900"/>
            </a:xfrm>
            <a:prstGeom prst="rect">
              <a:avLst/>
            </a:prstGeom>
            <a:noFill/>
            <a:ln w="9525">
              <a:noFill/>
            </a:ln>
          </p:spPr>
        </p:pic>
        <p:pic>
          <p:nvPicPr>
            <p:cNvPr id="29703" name="图片 3" descr="12"/>
            <p:cNvPicPr>
              <a:picLocks noChangeAspect="1"/>
            </p:cNvPicPr>
            <p:nvPr/>
          </p:nvPicPr>
          <p:blipFill>
            <a:blip r:embed="rId3"/>
            <a:stretch>
              <a:fillRect/>
            </a:stretch>
          </p:blipFill>
          <p:spPr>
            <a:xfrm>
              <a:off x="1078" y="8719"/>
              <a:ext cx="3750" cy="900"/>
            </a:xfrm>
            <a:prstGeom prst="rect">
              <a:avLst/>
            </a:prstGeom>
            <a:noFill/>
            <a:ln w="9525">
              <a:noFill/>
            </a:ln>
          </p:spPr>
        </p:pic>
        <p:pic>
          <p:nvPicPr>
            <p:cNvPr id="3" name="图片 2" descr="CJYB"/>
            <p:cNvPicPr>
              <a:picLocks noChangeAspect="1"/>
            </p:cNvPicPr>
            <p:nvPr/>
          </p:nvPicPr>
          <p:blipFill>
            <a:blip r:embed="rId4"/>
            <a:stretch>
              <a:fillRect/>
            </a:stretch>
          </p:blipFill>
          <p:spPr>
            <a:xfrm>
              <a:off x="5401" y="7079"/>
              <a:ext cx="3750" cy="900"/>
            </a:xfrm>
            <a:prstGeom prst="rect">
              <a:avLst/>
            </a:prstGeom>
          </p:spPr>
        </p:pic>
        <p:pic>
          <p:nvPicPr>
            <p:cNvPr id="4" name="图片 3" descr="FZRB"/>
            <p:cNvPicPr>
              <a:picLocks noChangeAspect="1"/>
            </p:cNvPicPr>
            <p:nvPr/>
          </p:nvPicPr>
          <p:blipFill>
            <a:blip r:embed="rId5"/>
            <a:stretch>
              <a:fillRect/>
            </a:stretch>
          </p:blipFill>
          <p:spPr>
            <a:xfrm>
              <a:off x="5401" y="8719"/>
              <a:ext cx="3750" cy="900"/>
            </a:xfrm>
            <a:prstGeom prst="rect">
              <a:avLst/>
            </a:prstGeom>
          </p:spPr>
        </p:pic>
        <p:pic>
          <p:nvPicPr>
            <p:cNvPr id="5" name="图片 4" descr="GMRB"/>
            <p:cNvPicPr>
              <a:picLocks noChangeAspect="1"/>
            </p:cNvPicPr>
            <p:nvPr/>
          </p:nvPicPr>
          <p:blipFill>
            <a:blip r:embed="rId6"/>
            <a:stretch>
              <a:fillRect/>
            </a:stretch>
          </p:blipFill>
          <p:spPr>
            <a:xfrm>
              <a:off x="1078" y="7079"/>
              <a:ext cx="3750" cy="900"/>
            </a:xfrm>
            <a:prstGeom prst="rect">
              <a:avLst/>
            </a:prstGeom>
          </p:spPr>
        </p:pic>
        <p:pic>
          <p:nvPicPr>
            <p:cNvPr id="6" name="图片 5" descr="JCRB"/>
            <p:cNvPicPr>
              <a:picLocks noChangeAspect="1"/>
            </p:cNvPicPr>
            <p:nvPr/>
          </p:nvPicPr>
          <p:blipFill>
            <a:blip r:embed="rId7"/>
            <a:stretch>
              <a:fillRect/>
            </a:stretch>
          </p:blipFill>
          <p:spPr>
            <a:xfrm>
              <a:off x="9830" y="8719"/>
              <a:ext cx="3750" cy="900"/>
            </a:xfrm>
            <a:prstGeom prst="rect">
              <a:avLst/>
            </a:prstGeom>
          </p:spPr>
        </p:pic>
        <p:pic>
          <p:nvPicPr>
            <p:cNvPr id="7" name="图片 6" descr="KJRB"/>
            <p:cNvPicPr>
              <a:picLocks noChangeAspect="1"/>
            </p:cNvPicPr>
            <p:nvPr/>
          </p:nvPicPr>
          <p:blipFill>
            <a:blip r:embed="rId8"/>
            <a:stretch>
              <a:fillRect/>
            </a:stretch>
          </p:blipFill>
          <p:spPr>
            <a:xfrm>
              <a:off x="9830" y="7079"/>
              <a:ext cx="3750" cy="900"/>
            </a:xfrm>
            <a:prstGeom prst="rect">
              <a:avLst/>
            </a:prstGeom>
          </p:spPr>
        </p:pic>
        <p:pic>
          <p:nvPicPr>
            <p:cNvPr id="8" name="图片 7" descr="1111"/>
            <p:cNvPicPr>
              <a:picLocks noChangeAspect="1"/>
            </p:cNvPicPr>
            <p:nvPr/>
          </p:nvPicPr>
          <p:blipFill>
            <a:blip r:embed="rId9"/>
            <a:stretch>
              <a:fillRect/>
            </a:stretch>
          </p:blipFill>
          <p:spPr>
            <a:xfrm>
              <a:off x="9830" y="5284"/>
              <a:ext cx="3750" cy="90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文本框 6"/>
          <p:cNvSpPr txBox="1"/>
          <p:nvPr/>
        </p:nvSpPr>
        <p:spPr>
          <a:xfrm>
            <a:off x="44450" y="1529080"/>
            <a:ext cx="4205288" cy="3389630"/>
          </a:xfrm>
          <a:prstGeom prst="rect">
            <a:avLst/>
          </a:prstGeom>
          <a:noFill/>
          <a:ln w="9525">
            <a:noFill/>
            <a:miter/>
          </a:ln>
        </p:spPr>
        <p:txBody>
          <a:bodyPr anchor="t">
            <a:spAutoFit/>
          </a:bodyPr>
          <a:p>
            <a:pPr lvl="0" algn="ctr"/>
            <a:r>
              <a:rPr lang="en-US" altLang="x-none" sz="19900" dirty="0">
                <a:solidFill>
                  <a:srgbClr val="92D050"/>
                </a:solidFill>
                <a:latin typeface="Arial Black" panose="020B0A04020102020204" pitchFamily="2" charset="0"/>
                <a:ea typeface="微软雅黑" panose="020B0503020204020204" charset="-122"/>
              </a:rPr>
              <a:t>0</a:t>
            </a:r>
            <a:r>
              <a:rPr lang="en-US" altLang="zh-CN" sz="19900" dirty="0">
                <a:solidFill>
                  <a:srgbClr val="92D050"/>
                </a:solidFill>
                <a:latin typeface="Arial Black" panose="020B0A04020102020204" pitchFamily="2" charset="0"/>
                <a:ea typeface="微软雅黑" panose="020B0503020204020204" charset="-122"/>
              </a:rPr>
              <a:t>2</a:t>
            </a:r>
            <a:endParaRPr lang="en-US" altLang="zh-CN" sz="19900" dirty="0">
              <a:solidFill>
                <a:srgbClr val="92D050"/>
              </a:solidFill>
              <a:latin typeface="Arial Black" panose="020B0A04020102020204" pitchFamily="2" charset="0"/>
              <a:ea typeface="微软雅黑" panose="020B0503020204020204" charset="-122"/>
            </a:endParaRPr>
          </a:p>
        </p:txBody>
      </p:sp>
      <p:sp>
        <p:nvSpPr>
          <p:cNvPr id="5122" name="文本框 7"/>
          <p:cNvSpPr txBox="1"/>
          <p:nvPr/>
        </p:nvSpPr>
        <p:spPr>
          <a:xfrm>
            <a:off x="0" y="2854960"/>
            <a:ext cx="3887788" cy="640080"/>
          </a:xfrm>
          <a:prstGeom prst="rect">
            <a:avLst/>
          </a:prstGeom>
          <a:solidFill>
            <a:srgbClr val="FFFFFF"/>
          </a:solidFill>
          <a:ln w="9525">
            <a:noFill/>
            <a:miter/>
          </a:ln>
        </p:spPr>
        <p:txBody>
          <a:bodyPr anchor="t">
            <a:spAutoFit/>
          </a:bodyPr>
          <a:p>
            <a:pPr lvl="0"/>
            <a:r>
              <a:rPr lang="en-US" altLang="x-none" sz="3600" dirty="0">
                <a:solidFill>
                  <a:srgbClr val="83B40D"/>
                </a:solidFill>
                <a:latin typeface="Times New Roman" panose="02020603050405020304" pitchFamily="2" charset="0"/>
                <a:ea typeface="Times New Roman" panose="02020603050405020304" pitchFamily="2" charset="0"/>
              </a:rPr>
              <a:t>    </a:t>
            </a:r>
            <a:r>
              <a:rPr lang="en-US" altLang="x-none" sz="3600" dirty="0">
                <a:latin typeface="Times New Roman" panose="02020603050405020304" pitchFamily="2" charset="0"/>
                <a:ea typeface="Times New Roman" panose="02020603050405020304" pitchFamily="2" charset="0"/>
              </a:rPr>
              <a:t>  </a:t>
            </a:r>
            <a:r>
              <a:rPr lang="en-US" altLang="x-none" sz="3600" b="1" dirty="0">
                <a:latin typeface="Times New Roman" panose="02020603050405020304" pitchFamily="2" charset="0"/>
                <a:ea typeface="Times New Roman" panose="02020603050405020304" pitchFamily="2" charset="0"/>
              </a:rPr>
              <a:t>PART </a:t>
            </a:r>
            <a:r>
              <a:rPr lang="en-US" altLang="zh-CN" sz="3600" b="1" dirty="0">
                <a:latin typeface="Times New Roman" panose="02020603050405020304" pitchFamily="2" charset="0"/>
                <a:ea typeface="宋体" panose="02010600030101010101" pitchFamily="2" charset="-122"/>
              </a:rPr>
              <a:t>TWO</a:t>
            </a:r>
            <a:endParaRPr lang="en-US" altLang="zh-CN" sz="3600" b="1" dirty="0">
              <a:latin typeface="Times New Roman" panose="02020603050405020304" pitchFamily="2" charset="0"/>
              <a:ea typeface="宋体" panose="02010600030101010101" pitchFamily="2" charset="-122"/>
            </a:endParaRPr>
          </a:p>
        </p:txBody>
      </p:sp>
      <p:sp>
        <p:nvSpPr>
          <p:cNvPr id="5123" name="文本框 8"/>
          <p:cNvSpPr txBox="1"/>
          <p:nvPr/>
        </p:nvSpPr>
        <p:spPr>
          <a:xfrm>
            <a:off x="3746500" y="2854960"/>
            <a:ext cx="4694555" cy="613410"/>
          </a:xfrm>
          <a:prstGeom prst="rect">
            <a:avLst/>
          </a:prstGeom>
          <a:noFill/>
          <a:ln w="9525">
            <a:noFill/>
            <a:miter/>
          </a:ln>
        </p:spPr>
        <p:txBody>
          <a:bodyPr wrap="square" anchor="t">
            <a:spAutoFit/>
          </a:bodyPr>
          <a:p>
            <a:pPr lvl="0" algn="ctr"/>
            <a:r>
              <a:rPr lang="en-US" altLang="zh-CN" sz="3200" b="1" dirty="0">
                <a:latin typeface="微软雅黑" panose="020B0503020204020204" charset="-122"/>
                <a:ea typeface="微软雅黑" panose="020B0503020204020204" charset="-122"/>
              </a:rPr>
              <a:t>CNKI </a:t>
            </a:r>
            <a:r>
              <a:rPr lang="zh-CN" altLang="en-US" sz="3200" b="1" dirty="0">
                <a:latin typeface="微软雅黑" panose="020B0503020204020204" charset="-122"/>
                <a:ea typeface="微软雅黑" panose="020B0503020204020204" charset="-122"/>
              </a:rPr>
              <a:t>知识发现功能</a:t>
            </a:r>
            <a:endParaRPr lang="zh-CN" altLang="en-US" sz="3200" b="1" dirty="0">
              <a:latin typeface="微软雅黑" panose="020B0503020204020204" charset="-122"/>
              <a:ea typeface="微软雅黑" panose="020B0503020204020204" charset="-122"/>
            </a:endParaRPr>
          </a:p>
        </p:txBody>
      </p:sp>
      <p:cxnSp>
        <p:nvCxnSpPr>
          <p:cNvPr id="5124" name="直接连接符 10"/>
          <p:cNvCxnSpPr/>
          <p:nvPr/>
        </p:nvCxnSpPr>
        <p:spPr>
          <a:xfrm>
            <a:off x="3970338" y="3466148"/>
            <a:ext cx="4608512" cy="0"/>
          </a:xfrm>
          <a:prstGeom prst="line">
            <a:avLst/>
          </a:prstGeom>
          <a:ln w="12700" cap="flat" cmpd="sng">
            <a:solidFill>
              <a:srgbClr val="92D050"/>
            </a:solidFill>
            <a:prstDash val="solid"/>
            <a:round/>
            <a:headEnd type="oval" w="med" len="med"/>
            <a:tailEnd type="oval" w="med" len="med"/>
          </a:ln>
        </p:spPr>
      </p:cxnSp>
      <p:sp>
        <p:nvSpPr>
          <p:cNvPr id="27652" name="文本框 9"/>
          <p:cNvSpPr txBox="1"/>
          <p:nvPr/>
        </p:nvSpPr>
        <p:spPr>
          <a:xfrm>
            <a:off x="3923983" y="3573145"/>
            <a:ext cx="4645025" cy="704850"/>
          </a:xfrm>
          <a:prstGeom prst="rect">
            <a:avLst/>
          </a:prstGeom>
          <a:noFill/>
          <a:ln w="9525">
            <a:noFill/>
            <a:miter/>
          </a:ln>
        </p:spPr>
        <p:txBody>
          <a:bodyPr anchor="t"/>
          <a:p>
            <a:pPr lvl="0"/>
            <a:r>
              <a:rPr lang="en-US" altLang="da-DK" sz="1800" b="1" dirty="0">
                <a:latin typeface="幼圆" panose="02010509060101010101" pitchFamily="49" charset="-122"/>
                <a:ea typeface="幼圆" panose="02010509060101010101" pitchFamily="49" charset="-122"/>
              </a:rPr>
              <a:t>    1</a:t>
            </a:r>
            <a:r>
              <a:rPr lang="zh-CN" altLang="en-US" sz="1800" b="1" dirty="0">
                <a:latin typeface="幼圆" panose="02010509060101010101" pitchFamily="49" charset="-122"/>
                <a:ea typeface="幼圆" panose="02010509060101010101" pitchFamily="49" charset="-122"/>
              </a:rPr>
              <a:t>、文献检索；      </a:t>
            </a:r>
            <a:r>
              <a:rPr lang="en-US" altLang="zh-CN" sz="1800" b="1" dirty="0">
                <a:latin typeface="幼圆" panose="02010509060101010101" pitchFamily="49" charset="-122"/>
                <a:ea typeface="幼圆" panose="02010509060101010101" pitchFamily="49" charset="-122"/>
              </a:rPr>
              <a:t>2</a:t>
            </a:r>
            <a:r>
              <a:rPr lang="zh-CN" altLang="en-US" sz="1800" b="1" dirty="0">
                <a:latin typeface="幼圆" panose="02010509060101010101" pitchFamily="49" charset="-122"/>
                <a:ea typeface="幼圆" panose="02010509060101010101" pitchFamily="49" charset="-122"/>
              </a:rPr>
              <a:t>、结果处理；</a:t>
            </a:r>
            <a:endParaRPr lang="zh-CN" altLang="en-US" sz="1800" b="1" dirty="0">
              <a:latin typeface="幼圆" panose="02010509060101010101" pitchFamily="49" charset="-122"/>
              <a:ea typeface="幼圆" panose="02010509060101010101" pitchFamily="49" charset="-122"/>
            </a:endParaRPr>
          </a:p>
          <a:p>
            <a:pPr lvl="0"/>
            <a:r>
              <a:rPr lang="en-US" altLang="zh-CN" sz="1800" b="1" dirty="0">
                <a:latin typeface="幼圆" panose="02010509060101010101" pitchFamily="49" charset="-122"/>
                <a:ea typeface="幼圆" panose="02010509060101010101" pitchFamily="49" charset="-122"/>
              </a:rPr>
              <a:t>    3</a:t>
            </a:r>
            <a:r>
              <a:rPr lang="zh-CN" altLang="en-US" sz="1800" b="1" dirty="0">
                <a:latin typeface="幼圆" panose="02010509060101010101" pitchFamily="49" charset="-122"/>
                <a:ea typeface="幼圆" panose="02010509060101010101" pitchFamily="49" charset="-122"/>
              </a:rPr>
              <a:t>、知网节功能；</a:t>
            </a:r>
            <a:endParaRPr lang="zh-CN" altLang="en-US" sz="1800" b="1" dirty="0">
              <a:latin typeface="幼圆" panose="02010509060101010101" pitchFamily="49" charset="-122"/>
              <a:ea typeface="幼圆" panose="020105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065" y="1278890"/>
            <a:ext cx="9168130" cy="5184775"/>
          </a:xfrm>
          <a:prstGeom prst="rect">
            <a:avLst/>
          </a:prstGeom>
        </p:spPr>
      </p:pic>
      <p:sp>
        <p:nvSpPr>
          <p:cNvPr id="29700" name="标题 1"/>
          <p:cNvSpPr txBox="1"/>
          <p:nvPr/>
        </p:nvSpPr>
        <p:spPr>
          <a:xfrm>
            <a:off x="1332230" y="381000"/>
            <a:ext cx="1871345" cy="525780"/>
          </a:xfrm>
          <a:prstGeom prst="rect">
            <a:avLst/>
          </a:prstGeom>
          <a:noFill/>
          <a:ln w="9525">
            <a:noFill/>
            <a:miter/>
          </a:ln>
        </p:spPr>
        <p:txBody>
          <a:bodyPr wrap="square" anchor="t"/>
          <a:p>
            <a:pPr lvl="0"/>
            <a:r>
              <a:rPr lang="zh-CN" altLang="en-US" sz="2400" b="1" dirty="0">
                <a:latin typeface="微软雅黑" panose="020B0503020204020204" charset="-122"/>
                <a:ea typeface="微软雅黑" panose="020B0503020204020204" charset="-122"/>
              </a:rPr>
              <a:t>登录方法</a:t>
            </a:r>
            <a:endParaRPr lang="zh-CN" altLang="en-US" sz="2400" b="1" dirty="0">
              <a:latin typeface="微软雅黑" panose="020B0503020204020204" charset="-122"/>
              <a:ea typeface="微软雅黑" panose="020B0503020204020204" charset="-122"/>
            </a:endParaRPr>
          </a:p>
        </p:txBody>
      </p:sp>
      <p:sp>
        <p:nvSpPr>
          <p:cNvPr id="11268" name="矩形 11267"/>
          <p:cNvSpPr/>
          <p:nvPr/>
        </p:nvSpPr>
        <p:spPr>
          <a:xfrm>
            <a:off x="1665605" y="4039235"/>
            <a:ext cx="786765" cy="36258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 name="标题 1"/>
          <p:cNvSpPr txBox="1"/>
          <p:nvPr/>
        </p:nvSpPr>
        <p:spPr>
          <a:xfrm>
            <a:off x="987425" y="838200"/>
            <a:ext cx="2511425" cy="515938"/>
          </a:xfrm>
          <a:prstGeom prst="rect">
            <a:avLst/>
          </a:prstGeom>
          <a:noFill/>
          <a:ln w="9525">
            <a:noFill/>
            <a:miter/>
          </a:ln>
        </p:spPr>
        <p:txBody>
          <a:bodyPr wrap="square" anchor="t"/>
          <a:p>
            <a:pPr marL="1905" lvl="0" indent="0">
              <a:buFont typeface="Wingdings" panose="05000000000000000000" charset="0"/>
              <a:buNone/>
            </a:pPr>
            <a:r>
              <a:rPr lang="zh-CN" altLang="en-US" sz="2000" b="1" dirty="0">
                <a:latin typeface="微软雅黑" panose="020B0503020204020204" charset="-122"/>
                <a:ea typeface="微软雅黑" panose="020B0503020204020204" charset="-122"/>
              </a:rPr>
              <a:t>方法一：图书馆入口</a:t>
            </a:r>
            <a:endParaRPr lang="zh-CN" altLang="en-US" sz="2000" b="1" dirty="0">
              <a:latin typeface="微软雅黑" panose="020B0503020204020204" charset="-122"/>
              <a:ea typeface="微软雅黑" panose="020B0503020204020204" charset="-122"/>
            </a:endParaRPr>
          </a:p>
        </p:txBody>
      </p:sp>
      <p:sp>
        <p:nvSpPr>
          <p:cNvPr id="8" name="矩形 7"/>
          <p:cNvSpPr/>
          <p:nvPr/>
        </p:nvSpPr>
        <p:spPr>
          <a:xfrm>
            <a:off x="123190" y="4506595"/>
            <a:ext cx="1455420" cy="28448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pic>
        <p:nvPicPr>
          <p:cNvPr id="5" name="图片 4"/>
          <p:cNvPicPr>
            <a:picLocks noChangeAspect="1"/>
          </p:cNvPicPr>
          <p:nvPr/>
        </p:nvPicPr>
        <p:blipFill>
          <a:blip r:embed="rId2"/>
          <a:srcRect b="3830"/>
          <a:stretch>
            <a:fillRect/>
          </a:stretch>
        </p:blipFill>
        <p:spPr>
          <a:xfrm>
            <a:off x="-27940" y="1243330"/>
            <a:ext cx="9166860" cy="554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txBox="1"/>
          <p:nvPr/>
        </p:nvSpPr>
        <p:spPr>
          <a:xfrm>
            <a:off x="628650" y="622935"/>
            <a:ext cx="2511425" cy="515938"/>
          </a:xfrm>
          <a:prstGeom prst="rect">
            <a:avLst/>
          </a:prstGeom>
          <a:noFill/>
          <a:ln w="9525">
            <a:noFill/>
            <a:miter/>
          </a:ln>
        </p:spPr>
        <p:txBody>
          <a:bodyPr wrap="square" anchor="t"/>
          <a:p>
            <a:pPr marL="1905" lvl="0" indent="0">
              <a:buFont typeface="Wingdings" panose="05000000000000000000" charset="0"/>
              <a:buNone/>
            </a:pPr>
            <a:r>
              <a:rPr lang="zh-CN" altLang="en-US" sz="2000" b="1" dirty="0">
                <a:latin typeface="微软雅黑" panose="020B0503020204020204" charset="-122"/>
                <a:ea typeface="微软雅黑" panose="020B0503020204020204" charset="-122"/>
              </a:rPr>
              <a:t>方法二：网址登陆</a:t>
            </a:r>
            <a:endParaRPr lang="zh-CN" altLang="en-US" sz="2000" b="1" dirty="0">
              <a:latin typeface="微软雅黑" panose="020B0503020204020204" charset="-122"/>
              <a:ea typeface="微软雅黑" panose="020B0503020204020204" charset="-122"/>
            </a:endParaRPr>
          </a:p>
        </p:txBody>
      </p:sp>
      <p:sp>
        <p:nvSpPr>
          <p:cNvPr id="11" name="矩形 10"/>
          <p:cNvSpPr/>
          <p:nvPr/>
        </p:nvSpPr>
        <p:spPr>
          <a:xfrm>
            <a:off x="2842260" y="711835"/>
            <a:ext cx="4171315" cy="531495"/>
          </a:xfrm>
          <a:prstGeom prst="rect">
            <a:avLst/>
          </a:prstGeom>
          <a:solidFill>
            <a:srgbClr val="FFFF00"/>
          </a:solidFill>
          <a:ln w="28575" cap="flat" cmpd="sng">
            <a:noFill/>
            <a:prstDash val="solid"/>
            <a:miter/>
            <a:headEnd type="none" w="med" len="med"/>
            <a:tailEnd type="none" w="med" len="med"/>
          </a:ln>
        </p:spPr>
        <p:txBody>
          <a:bodyPr anchor="t"/>
          <a:p>
            <a:pPr lvl="0"/>
            <a:r>
              <a:rPr lang="zh-CN" altLang="en-US" sz="3200" b="1">
                <a:latin typeface="+mj-ea"/>
                <a:ea typeface="+mj-ea"/>
              </a:rPr>
              <a:t>网址：</a:t>
            </a:r>
            <a:r>
              <a:rPr lang="en-US" altLang="zh-CN" sz="3200" b="1">
                <a:latin typeface="+mj-ea"/>
                <a:ea typeface="+mj-ea"/>
              </a:rPr>
              <a:t>www.cnki.net</a:t>
            </a:r>
            <a:endParaRPr lang="en-US" altLang="zh-CN" sz="3200" b="1">
              <a:latin typeface="+mj-ea"/>
              <a:ea typeface="+mj-ea"/>
            </a:endParaRPr>
          </a:p>
        </p:txBody>
      </p:sp>
      <p:pic>
        <p:nvPicPr>
          <p:cNvPr id="5" name="图片 4"/>
          <p:cNvPicPr>
            <a:picLocks noChangeAspect="1"/>
          </p:cNvPicPr>
          <p:nvPr/>
        </p:nvPicPr>
        <p:blipFill>
          <a:blip r:embed="rId1"/>
          <a:srcRect b="3830"/>
          <a:stretch>
            <a:fillRect/>
          </a:stretch>
        </p:blipFill>
        <p:spPr>
          <a:xfrm>
            <a:off x="-27940" y="1243330"/>
            <a:ext cx="9166860" cy="554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图片 1"/>
          <p:cNvPicPr>
            <a:picLocks noChangeAspect="1"/>
          </p:cNvPicPr>
          <p:nvPr/>
        </p:nvPicPr>
        <p:blipFill>
          <a:blip r:embed="rId1"/>
          <a:stretch>
            <a:fillRect/>
          </a:stretch>
        </p:blipFill>
        <p:spPr>
          <a:xfrm>
            <a:off x="38100" y="1069975"/>
            <a:ext cx="9069388" cy="5203825"/>
          </a:xfrm>
          <a:prstGeom prst="rect">
            <a:avLst/>
          </a:prstGeom>
          <a:noFill/>
          <a:ln w="9525">
            <a:noFill/>
          </a:ln>
        </p:spPr>
      </p:pic>
      <p:sp>
        <p:nvSpPr>
          <p:cNvPr id="44034" name="AutoShape 3"/>
          <p:cNvSpPr/>
          <p:nvPr/>
        </p:nvSpPr>
        <p:spPr>
          <a:xfrm>
            <a:off x="395288" y="476250"/>
            <a:ext cx="2376487" cy="636588"/>
          </a:xfrm>
          <a:prstGeom prst="roundRect">
            <a:avLst>
              <a:gd name="adj" fmla="val 16667"/>
            </a:avLst>
          </a:prstGeom>
          <a:noFill/>
          <a:ln w="9525">
            <a:noFill/>
          </a:ln>
        </p:spPr>
        <p:txBody>
          <a:bodyPr wrap="none" lIns="90170" tIns="46990" rIns="90170" bIns="46990" anchor="ctr"/>
          <a:p>
            <a:pPr lvl="0" indent="0" algn="ctr" defTabSz="914400"/>
            <a:r>
              <a:rPr lang="zh-CN" altLang="en-US" sz="2400" b="1" dirty="0">
                <a:latin typeface="微软雅黑" panose="020B0503020204020204" charset="-122"/>
                <a:ea typeface="微软雅黑" panose="020B0503020204020204" charset="-122"/>
                <a:sym typeface="Calibri" panose="020F0502020204030204" pitchFamily="34" charset="0"/>
              </a:rPr>
              <a:t>1、检索项选择</a:t>
            </a:r>
            <a:endParaRPr lang="zh-CN" altLang="en-US" sz="2400" b="1" dirty="0">
              <a:latin typeface="微软雅黑" panose="020B0503020204020204" charset="-122"/>
              <a:ea typeface="微软雅黑" panose="020B0503020204020204" charset="-122"/>
              <a:sym typeface="Calibri" panose="020F0502020204030204" pitchFamily="34" charset="0"/>
            </a:endParaRPr>
          </a:p>
        </p:txBody>
      </p:sp>
      <p:sp>
        <p:nvSpPr>
          <p:cNvPr id="8195" name="矩形 3"/>
          <p:cNvSpPr/>
          <p:nvPr/>
        </p:nvSpPr>
        <p:spPr>
          <a:xfrm>
            <a:off x="1835150" y="1874838"/>
            <a:ext cx="1169988" cy="1665287"/>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dirty="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linds(horizontal)">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540" y="1184275"/>
            <a:ext cx="9114790" cy="5233670"/>
          </a:xfrm>
          <a:prstGeom prst="rect">
            <a:avLst/>
          </a:prstGeom>
        </p:spPr>
      </p:pic>
      <p:sp>
        <p:nvSpPr>
          <p:cNvPr id="45057" name="AutoShape 3"/>
          <p:cNvSpPr/>
          <p:nvPr/>
        </p:nvSpPr>
        <p:spPr>
          <a:xfrm>
            <a:off x="393700" y="547688"/>
            <a:ext cx="2376488" cy="636587"/>
          </a:xfrm>
          <a:prstGeom prst="roundRect">
            <a:avLst>
              <a:gd name="adj" fmla="val 16667"/>
            </a:avLst>
          </a:prstGeom>
          <a:noFill/>
          <a:ln w="9525">
            <a:noFill/>
          </a:ln>
        </p:spPr>
        <p:txBody>
          <a:bodyPr wrap="none" lIns="90170" tIns="46990" rIns="90170" bIns="46990" anchor="ctr"/>
          <a:p>
            <a:pPr lvl="0" indent="0" algn="ctr" defTabSz="914400"/>
            <a:r>
              <a:rPr lang="en-US" altLang="zh-CN" sz="2400" b="1" dirty="0">
                <a:latin typeface="微软雅黑" panose="020B0503020204020204" charset="-122"/>
                <a:ea typeface="微软雅黑" panose="020B0503020204020204" charset="-122"/>
                <a:sym typeface="Calibri" panose="020F0502020204030204" pitchFamily="34" charset="0"/>
              </a:rPr>
              <a:t>2</a:t>
            </a:r>
            <a:r>
              <a:rPr lang="zh-CN" altLang="en-US" sz="2400" b="1" dirty="0">
                <a:latin typeface="微软雅黑" panose="020B0503020204020204" charset="-122"/>
                <a:ea typeface="微软雅黑" panose="020B0503020204020204" charset="-122"/>
                <a:sym typeface="Calibri" panose="020F0502020204030204" pitchFamily="34" charset="0"/>
              </a:rPr>
              <a:t>、文献分类导航</a:t>
            </a:r>
            <a:endParaRPr lang="zh-CN" altLang="en-US" sz="2400" b="1" dirty="0">
              <a:latin typeface="微软雅黑" panose="020B0503020204020204" charset="-122"/>
              <a:ea typeface="微软雅黑" panose="020B0503020204020204" charset="-122"/>
              <a:sym typeface="Calibri" panose="020F0502020204030204" pitchFamily="34" charset="0"/>
            </a:endParaRPr>
          </a:p>
        </p:txBody>
      </p:sp>
      <p:sp>
        <p:nvSpPr>
          <p:cNvPr id="8195" name="矩形 3"/>
          <p:cNvSpPr/>
          <p:nvPr/>
        </p:nvSpPr>
        <p:spPr>
          <a:xfrm>
            <a:off x="-2540" y="1676400"/>
            <a:ext cx="1621155" cy="274955"/>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dirty="0">
              <a:solidFill>
                <a:srgbClr val="FFFFFF"/>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descr="QQ截图20161107164222"/>
          <p:cNvPicPr>
            <a:picLocks noChangeAspect="1"/>
          </p:cNvPicPr>
          <p:nvPr/>
        </p:nvPicPr>
        <p:blipFill>
          <a:blip r:embed="rId2"/>
          <a:stretch>
            <a:fillRect/>
          </a:stretch>
        </p:blipFill>
        <p:spPr>
          <a:xfrm>
            <a:off x="172085" y="1951355"/>
            <a:ext cx="7484110" cy="3288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linds(horizontal)">
                                      <p:cBhvr>
                                        <p:cTn id="7" dur="500"/>
                                        <p:tgtEl>
                                          <p:spTgt spid="8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8895" y="1243965"/>
            <a:ext cx="9045575" cy="4844415"/>
          </a:xfrm>
          <a:prstGeom prst="rect">
            <a:avLst/>
          </a:prstGeom>
        </p:spPr>
      </p:pic>
      <p:sp>
        <p:nvSpPr>
          <p:cNvPr id="10243" name="线形标注 1 2"/>
          <p:cNvSpPr/>
          <p:nvPr/>
        </p:nvSpPr>
        <p:spPr>
          <a:xfrm>
            <a:off x="987425" y="4540250"/>
            <a:ext cx="3816350" cy="1009650"/>
          </a:xfrm>
          <a:prstGeom prst="borderCallout1">
            <a:avLst>
              <a:gd name="adj1" fmla="val -8704"/>
              <a:gd name="adj2" fmla="val 78769"/>
              <a:gd name="adj3" fmla="val -73710"/>
              <a:gd name="adj4" fmla="val 96655"/>
            </a:avLst>
          </a:prstGeom>
          <a:gradFill rotWithShape="0">
            <a:gsLst>
              <a:gs pos="0">
                <a:srgbClr val="99CCFF"/>
              </a:gs>
              <a:gs pos="100000">
                <a:schemeClr val="bg1"/>
              </a:gs>
            </a:gsLst>
            <a:lin ang="0" scaled="1"/>
            <a:tileRect/>
          </a:gradFill>
          <a:ln w="9525" cap="flat" cmpd="sng">
            <a:solidFill>
              <a:srgbClr val="99CCFF"/>
            </a:solidFill>
            <a:prstDash val="solid"/>
            <a:miter/>
            <a:headEnd type="none" w="med" len="med"/>
            <a:tailEnd type="none" w="med" len="med"/>
          </a:ln>
        </p:spPr>
        <p:txBody>
          <a:bodyPr wrap="square" lIns="90170" tIns="46990" rIns="90170" bIns="46990" anchor="t"/>
          <a:p>
            <a:pPr lvl="0"/>
            <a:r>
              <a:rPr lang="zh-CN" altLang="en-US" sz="2000" b="1" dirty="0">
                <a:solidFill>
                  <a:srgbClr val="FF0000"/>
                </a:solidFill>
                <a:latin typeface="华文新魏" panose="02010800040101010101" pitchFamily="2" charset="-122"/>
                <a:ea typeface="微软雅黑" panose="020B0503020204020204" charset="-122"/>
              </a:rPr>
              <a:t>  给出海量数据！</a:t>
            </a:r>
            <a:endParaRPr lang="en-US" altLang="x-none" sz="2000" b="1" dirty="0">
              <a:solidFill>
                <a:srgbClr val="FF0000"/>
              </a:solidFill>
              <a:latin typeface="华文新魏" panose="02010800040101010101" pitchFamily="2" charset="-122"/>
              <a:ea typeface="微软雅黑" panose="020B0503020204020204" charset="-122"/>
            </a:endParaRPr>
          </a:p>
          <a:p>
            <a:pPr lvl="0"/>
            <a:r>
              <a:rPr lang="zh-CN" altLang="en-US" sz="2000" b="1" dirty="0">
                <a:solidFill>
                  <a:srgbClr val="FF0000"/>
                </a:solidFill>
                <a:latin typeface="华文新魏" panose="02010800040101010101" pitchFamily="2" charset="-122"/>
                <a:ea typeface="微软雅黑" panose="020B0503020204020204" charset="-122"/>
              </a:rPr>
              <a:t>  需要花多久才能看完？</a:t>
            </a:r>
            <a:endParaRPr lang="en-US" altLang="x-none" sz="2000" b="1" dirty="0">
              <a:solidFill>
                <a:srgbClr val="FF0000"/>
              </a:solidFill>
              <a:latin typeface="华文新魏" panose="02010800040101010101" pitchFamily="2" charset="-122"/>
              <a:ea typeface="微软雅黑" panose="020B0503020204020204" charset="-122"/>
            </a:endParaRPr>
          </a:p>
          <a:p>
            <a:pPr lvl="0"/>
            <a:r>
              <a:rPr lang="zh-CN" altLang="en-US" sz="2000" b="1" dirty="0">
                <a:solidFill>
                  <a:srgbClr val="FF0000"/>
                </a:solidFill>
                <a:latin typeface="华文新魏" panose="02010800040101010101" pitchFamily="2" charset="-122"/>
                <a:ea typeface="微软雅黑" panose="020B0503020204020204" charset="-122"/>
              </a:rPr>
              <a:t>  真的需要全部看完么？？</a:t>
            </a:r>
            <a:endParaRPr lang="zh-CN" altLang="en-US" sz="2000" b="1" dirty="0">
              <a:solidFill>
                <a:srgbClr val="FF0000"/>
              </a:solidFill>
              <a:latin typeface="华文新魏" panose="02010800040101010101" pitchFamily="2" charset="-122"/>
              <a:ea typeface="微软雅黑" panose="020B0503020204020204" charset="-122"/>
            </a:endParaRPr>
          </a:p>
        </p:txBody>
      </p:sp>
      <p:sp>
        <p:nvSpPr>
          <p:cNvPr id="29700" name="标题 1"/>
          <p:cNvSpPr txBox="1"/>
          <p:nvPr/>
        </p:nvSpPr>
        <p:spPr>
          <a:xfrm>
            <a:off x="533400" y="381000"/>
            <a:ext cx="2670175" cy="525463"/>
          </a:xfrm>
          <a:prstGeom prst="rect">
            <a:avLst/>
          </a:prstGeom>
          <a:noFill/>
          <a:ln w="9525">
            <a:noFill/>
            <a:miter/>
          </a:ln>
        </p:spPr>
        <p:txBody>
          <a:bodyPr wrap="square" anchor="t"/>
          <a:p>
            <a:pPr lvl="0"/>
            <a:r>
              <a:rPr lang="en-US" altLang="zh-CN" sz="2400" b="1" dirty="0">
                <a:latin typeface="微软雅黑" panose="020B0503020204020204" charset="-122"/>
                <a:ea typeface="微软雅黑" panose="020B0503020204020204" charset="-122"/>
              </a:rPr>
              <a:t>3</a:t>
            </a:r>
            <a:r>
              <a:rPr lang="zh-CN" altLang="en-US" sz="2400" b="1" dirty="0">
                <a:latin typeface="微软雅黑" panose="020B0503020204020204" charset="-122"/>
                <a:ea typeface="微软雅黑" panose="020B0503020204020204" charset="-122"/>
              </a:rPr>
              <a:t>、文献检索</a:t>
            </a:r>
            <a:endParaRPr lang="zh-CN" altLang="en-US" sz="2400" b="1" dirty="0">
              <a:latin typeface="微软雅黑" panose="020B0503020204020204" charset="-122"/>
              <a:ea typeface="微软雅黑" panose="020B0503020204020204" charset="-122"/>
            </a:endParaRPr>
          </a:p>
        </p:txBody>
      </p:sp>
      <p:sp>
        <p:nvSpPr>
          <p:cNvPr id="10245" name="矩形 10244"/>
          <p:cNvSpPr/>
          <p:nvPr/>
        </p:nvSpPr>
        <p:spPr>
          <a:xfrm>
            <a:off x="4604385" y="3430905"/>
            <a:ext cx="1244600" cy="34036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9702" name="标题 1"/>
          <p:cNvSpPr txBox="1"/>
          <p:nvPr/>
        </p:nvSpPr>
        <p:spPr>
          <a:xfrm>
            <a:off x="987425" y="838200"/>
            <a:ext cx="2511425" cy="515938"/>
          </a:xfrm>
          <a:prstGeom prst="rect">
            <a:avLst/>
          </a:prstGeom>
          <a:noFill/>
          <a:ln w="9525">
            <a:noFill/>
            <a:miter/>
          </a:ln>
        </p:spPr>
        <p:txBody>
          <a:bodyPr wrap="square" anchor="t"/>
          <a:p>
            <a:pPr marL="344805" lvl="0" indent="-342900">
              <a:buFont typeface="Wingdings" panose="05000000000000000000" charset="0"/>
              <a:buChar char="u"/>
            </a:pPr>
            <a:r>
              <a:rPr lang="zh-CN" altLang="en-US" sz="2000" b="1" dirty="0">
                <a:latin typeface="微软雅黑" panose="020B0503020204020204" charset="-122"/>
                <a:ea typeface="微软雅黑" panose="020B0503020204020204" charset="-122"/>
              </a:rPr>
              <a:t>一框式检索</a:t>
            </a:r>
            <a:endParaRPr lang="zh-CN" altLang="en-US" sz="2000" b="1" dirty="0">
              <a:latin typeface="微软雅黑" panose="020B0503020204020204" charset="-122"/>
              <a:ea typeface="微软雅黑" panose="020B0503020204020204" charset="-122"/>
            </a:endParaRPr>
          </a:p>
        </p:txBody>
      </p:sp>
      <p:pic>
        <p:nvPicPr>
          <p:cNvPr id="4" name="图片 3" descr="13"/>
          <p:cNvPicPr>
            <a:picLocks noChangeAspect="1"/>
          </p:cNvPicPr>
          <p:nvPr/>
        </p:nvPicPr>
        <p:blipFill>
          <a:blip r:embed="rId2"/>
          <a:stretch>
            <a:fillRect/>
          </a:stretch>
        </p:blipFill>
        <p:spPr>
          <a:xfrm>
            <a:off x="1840230" y="2021205"/>
            <a:ext cx="1190625" cy="1666875"/>
          </a:xfrm>
          <a:prstGeom prst="rect">
            <a:avLst/>
          </a:prstGeom>
          <a:noFill/>
          <a:ln w="9525">
            <a:noFill/>
            <a:miter/>
          </a:ln>
        </p:spPr>
      </p:pic>
      <p:pic>
        <p:nvPicPr>
          <p:cNvPr id="5" name="图片 4"/>
          <p:cNvPicPr>
            <a:picLocks noChangeAspect="1"/>
          </p:cNvPicPr>
          <p:nvPr/>
        </p:nvPicPr>
        <p:blipFill>
          <a:blip r:embed="rId3"/>
          <a:stretch>
            <a:fillRect/>
          </a:stretch>
        </p:blipFill>
        <p:spPr>
          <a:xfrm>
            <a:off x="48895" y="1700530"/>
            <a:ext cx="9045575" cy="4368165"/>
          </a:xfrm>
          <a:prstGeom prst="rect">
            <a:avLst/>
          </a:prstGeom>
        </p:spPr>
      </p:pic>
      <p:sp>
        <p:nvSpPr>
          <p:cNvPr id="11268" name="矩形 11267"/>
          <p:cNvSpPr/>
          <p:nvPr/>
        </p:nvSpPr>
        <p:spPr>
          <a:xfrm>
            <a:off x="4761230" y="3300095"/>
            <a:ext cx="1209040" cy="25717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linds(horizontal)">
                                      <p:cBhvr>
                                        <p:cTn id="7" dur="500"/>
                                        <p:tgtEl>
                                          <p:spTgt spid="102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blinds(horizontal)">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268"/>
                                        </p:tgtEl>
                                        <p:attrNameLst>
                                          <p:attrName>style.visibility</p:attrName>
                                        </p:attrNameLst>
                                      </p:cBhvr>
                                      <p:to>
                                        <p:strVal val="visible"/>
                                      </p:to>
                                    </p:set>
                                    <p:animEffect transition="in" filter="blinds(horizontal)">
                                      <p:cBhvr>
                                        <p:cTn id="2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8100" y="949960"/>
            <a:ext cx="9068435" cy="5307965"/>
          </a:xfrm>
          <a:prstGeom prst="rect">
            <a:avLst/>
          </a:prstGeom>
        </p:spPr>
      </p:pic>
      <p:sp>
        <p:nvSpPr>
          <p:cNvPr id="11267" name="矩形 11266"/>
          <p:cNvSpPr/>
          <p:nvPr/>
        </p:nvSpPr>
        <p:spPr>
          <a:xfrm>
            <a:off x="2362835" y="1385570"/>
            <a:ext cx="6391910" cy="55753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1268" name="矩形 11267"/>
          <p:cNvSpPr/>
          <p:nvPr/>
        </p:nvSpPr>
        <p:spPr>
          <a:xfrm>
            <a:off x="7069455" y="3742690"/>
            <a:ext cx="1054735" cy="25717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30725" name="标题 1"/>
          <p:cNvSpPr txBox="1"/>
          <p:nvPr/>
        </p:nvSpPr>
        <p:spPr>
          <a:xfrm>
            <a:off x="609600" y="457200"/>
            <a:ext cx="2292350" cy="576263"/>
          </a:xfrm>
          <a:prstGeom prst="rect">
            <a:avLst/>
          </a:prstGeom>
          <a:noFill/>
          <a:ln w="9525">
            <a:noFill/>
            <a:miter/>
          </a:ln>
        </p:spPr>
        <p:txBody>
          <a:bodyPr wrap="square" anchor="t"/>
          <a:p>
            <a:pPr marL="344805" lvl="0" indent="-342900">
              <a:buFont typeface="Wingdings" panose="05000000000000000000" charset="0"/>
              <a:buChar char="u"/>
            </a:pPr>
            <a:r>
              <a:rPr lang="zh-CN" altLang="en-US" sz="2000" b="1" dirty="0">
                <a:latin typeface="微软雅黑" panose="020B0503020204020204" charset="-122"/>
                <a:ea typeface="微软雅黑" panose="020B0503020204020204" charset="-122"/>
              </a:rPr>
              <a:t>高级检索</a:t>
            </a:r>
            <a:endParaRPr lang="zh-CN" altLang="en-US" sz="2000" b="1" dirty="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2123440" y="2047240"/>
            <a:ext cx="6983095" cy="1629410"/>
          </a:xfrm>
          <a:prstGeom prst="rect">
            <a:avLst/>
          </a:prstGeom>
        </p:spPr>
      </p:pic>
      <p:sp>
        <p:nvSpPr>
          <p:cNvPr id="6" name="矩形 5"/>
          <p:cNvSpPr/>
          <p:nvPr/>
        </p:nvSpPr>
        <p:spPr>
          <a:xfrm>
            <a:off x="2219960" y="2294890"/>
            <a:ext cx="3855720" cy="25717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pic>
        <p:nvPicPr>
          <p:cNvPr id="8" name="图片 7"/>
          <p:cNvPicPr>
            <a:picLocks noChangeAspect="1"/>
          </p:cNvPicPr>
          <p:nvPr/>
        </p:nvPicPr>
        <p:blipFill>
          <a:blip r:embed="rId3"/>
          <a:stretch>
            <a:fillRect/>
          </a:stretch>
        </p:blipFill>
        <p:spPr>
          <a:xfrm>
            <a:off x="2123440" y="3676650"/>
            <a:ext cx="6983095" cy="2748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Effect transition="in" filter="blinds(horizontal)">
                                      <p:cBhvr>
                                        <p:cTn id="7" dur="500"/>
                                        <p:tgtEl>
                                          <p:spTgt spid="112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blinds(horizontal)">
                                      <p:cBhvr>
                                        <p:cTn id="12" dur="5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文本框 6"/>
          <p:cNvSpPr txBox="1"/>
          <p:nvPr/>
        </p:nvSpPr>
        <p:spPr>
          <a:xfrm>
            <a:off x="44450" y="1529080"/>
            <a:ext cx="4205288" cy="3389630"/>
          </a:xfrm>
          <a:prstGeom prst="rect">
            <a:avLst/>
          </a:prstGeom>
          <a:noFill/>
          <a:ln w="9525">
            <a:noFill/>
            <a:miter/>
          </a:ln>
        </p:spPr>
        <p:txBody>
          <a:bodyPr anchor="t">
            <a:spAutoFit/>
          </a:bodyPr>
          <a:p>
            <a:pPr lvl="0" algn="ctr"/>
            <a:r>
              <a:rPr lang="en-US" altLang="x-none" sz="19900" dirty="0">
                <a:solidFill>
                  <a:srgbClr val="92D050"/>
                </a:solidFill>
                <a:latin typeface="Arial Black" panose="020B0A04020102020204" pitchFamily="2" charset="0"/>
                <a:ea typeface="微软雅黑" panose="020B0503020204020204" charset="-122"/>
              </a:rPr>
              <a:t>0</a:t>
            </a:r>
            <a:r>
              <a:rPr lang="en-US" altLang="zh-CN" sz="19900" dirty="0">
                <a:solidFill>
                  <a:srgbClr val="92D050"/>
                </a:solidFill>
                <a:latin typeface="Arial Black" panose="020B0A04020102020204" pitchFamily="2" charset="0"/>
                <a:ea typeface="微软雅黑" panose="020B0503020204020204" charset="-122"/>
              </a:rPr>
              <a:t>1</a:t>
            </a:r>
            <a:endParaRPr lang="en-US" altLang="zh-CN" sz="19900" dirty="0">
              <a:solidFill>
                <a:srgbClr val="92D050"/>
              </a:solidFill>
              <a:latin typeface="Arial Black" panose="020B0A04020102020204" pitchFamily="2" charset="0"/>
              <a:ea typeface="微软雅黑" panose="020B0503020204020204" charset="-122"/>
            </a:endParaRPr>
          </a:p>
        </p:txBody>
      </p:sp>
      <p:sp>
        <p:nvSpPr>
          <p:cNvPr id="5122" name="文本框 7"/>
          <p:cNvSpPr txBox="1"/>
          <p:nvPr/>
        </p:nvSpPr>
        <p:spPr>
          <a:xfrm>
            <a:off x="0" y="2854960"/>
            <a:ext cx="3887788" cy="640080"/>
          </a:xfrm>
          <a:prstGeom prst="rect">
            <a:avLst/>
          </a:prstGeom>
          <a:solidFill>
            <a:srgbClr val="FFFFFF"/>
          </a:solidFill>
          <a:ln w="9525">
            <a:noFill/>
            <a:miter/>
          </a:ln>
        </p:spPr>
        <p:txBody>
          <a:bodyPr anchor="t">
            <a:spAutoFit/>
          </a:bodyPr>
          <a:p>
            <a:pPr lvl="0"/>
            <a:r>
              <a:rPr lang="en-US" altLang="x-none" sz="3600" dirty="0">
                <a:solidFill>
                  <a:srgbClr val="83B40D"/>
                </a:solidFill>
                <a:latin typeface="Times New Roman" panose="02020603050405020304" pitchFamily="2" charset="0"/>
                <a:ea typeface="Times New Roman" panose="02020603050405020304" pitchFamily="2" charset="0"/>
              </a:rPr>
              <a:t>    </a:t>
            </a:r>
            <a:r>
              <a:rPr lang="en-US" altLang="x-none" sz="3600" dirty="0">
                <a:latin typeface="Times New Roman" panose="02020603050405020304" pitchFamily="2" charset="0"/>
                <a:ea typeface="Times New Roman" panose="02020603050405020304" pitchFamily="2" charset="0"/>
              </a:rPr>
              <a:t>  </a:t>
            </a:r>
            <a:r>
              <a:rPr lang="en-US" altLang="x-none" sz="3600" b="1" dirty="0">
                <a:latin typeface="Times New Roman" panose="02020603050405020304" pitchFamily="2" charset="0"/>
                <a:ea typeface="Times New Roman" panose="02020603050405020304" pitchFamily="2" charset="0"/>
              </a:rPr>
              <a:t>PART </a:t>
            </a:r>
            <a:r>
              <a:rPr lang="en-US" altLang="zh-CN" sz="3600" b="1" dirty="0">
                <a:latin typeface="Times New Roman" panose="02020603050405020304" pitchFamily="2" charset="0"/>
                <a:ea typeface="宋体" panose="02010600030101010101" pitchFamily="2" charset="-122"/>
              </a:rPr>
              <a:t>ONE</a:t>
            </a:r>
            <a:endParaRPr lang="en-US" altLang="zh-CN" sz="3600" b="1" dirty="0">
              <a:latin typeface="Times New Roman" panose="02020603050405020304" pitchFamily="2" charset="0"/>
              <a:ea typeface="宋体" panose="02010600030101010101" pitchFamily="2" charset="-122"/>
            </a:endParaRPr>
          </a:p>
        </p:txBody>
      </p:sp>
      <p:sp>
        <p:nvSpPr>
          <p:cNvPr id="5123" name="文本框 8"/>
          <p:cNvSpPr txBox="1"/>
          <p:nvPr/>
        </p:nvSpPr>
        <p:spPr>
          <a:xfrm>
            <a:off x="3746500" y="2854960"/>
            <a:ext cx="4694555" cy="613410"/>
          </a:xfrm>
          <a:prstGeom prst="rect">
            <a:avLst/>
          </a:prstGeom>
          <a:noFill/>
          <a:ln w="9525">
            <a:noFill/>
            <a:miter/>
          </a:ln>
        </p:spPr>
        <p:txBody>
          <a:bodyPr wrap="square" anchor="t">
            <a:spAutoFit/>
          </a:bodyPr>
          <a:p>
            <a:pPr lvl="0" algn="ctr"/>
            <a:r>
              <a:rPr lang="zh-CN" altLang="en-US" sz="3200" b="1" dirty="0">
                <a:latin typeface="微软雅黑" panose="020B0503020204020204" charset="-122"/>
                <a:ea typeface="微软雅黑" panose="020B0503020204020204" charset="-122"/>
              </a:rPr>
              <a:t>重识</a:t>
            </a:r>
            <a:r>
              <a:rPr lang="en-US" altLang="zh-CN" sz="3200" b="1" dirty="0">
                <a:latin typeface="微软雅黑" panose="020B0503020204020204" charset="-122"/>
                <a:ea typeface="微软雅黑" panose="020B0503020204020204" charset="-122"/>
              </a:rPr>
              <a:t>CNKI</a:t>
            </a:r>
            <a:endParaRPr lang="en-US" altLang="zh-CN" sz="3200" b="1" dirty="0">
              <a:latin typeface="微软雅黑" panose="020B0503020204020204" charset="-122"/>
              <a:ea typeface="微软雅黑" panose="020B0503020204020204" charset="-122"/>
            </a:endParaRPr>
          </a:p>
        </p:txBody>
      </p:sp>
      <p:cxnSp>
        <p:nvCxnSpPr>
          <p:cNvPr id="5124" name="直接连接符 10"/>
          <p:cNvCxnSpPr/>
          <p:nvPr/>
        </p:nvCxnSpPr>
        <p:spPr>
          <a:xfrm>
            <a:off x="3970338" y="3466148"/>
            <a:ext cx="4608512" cy="0"/>
          </a:xfrm>
          <a:prstGeom prst="line">
            <a:avLst/>
          </a:prstGeom>
          <a:ln w="12700" cap="flat" cmpd="sng">
            <a:solidFill>
              <a:srgbClr val="92D050"/>
            </a:solidFill>
            <a:prstDash val="solid"/>
            <a:round/>
            <a:headEnd type="oval" w="med" len="med"/>
            <a:tailEnd type="oval" w="med" len="med"/>
          </a:ln>
        </p:spPr>
      </p:cxnSp>
      <p:sp>
        <p:nvSpPr>
          <p:cNvPr id="27652" name="文本框 9"/>
          <p:cNvSpPr txBox="1"/>
          <p:nvPr/>
        </p:nvSpPr>
        <p:spPr>
          <a:xfrm>
            <a:off x="3924300" y="3573145"/>
            <a:ext cx="4645025" cy="467360"/>
          </a:xfrm>
          <a:prstGeom prst="rect">
            <a:avLst/>
          </a:prstGeom>
          <a:noFill/>
          <a:ln w="9525">
            <a:noFill/>
            <a:miter/>
          </a:ln>
        </p:spPr>
        <p:txBody>
          <a:bodyPr anchor="t"/>
          <a:p>
            <a:pPr lvl="0"/>
            <a:r>
              <a:rPr lang="en-US" altLang="da-DK" sz="1800" b="1" dirty="0">
                <a:latin typeface="幼圆" panose="02010509060101010101" pitchFamily="49" charset="-122"/>
                <a:ea typeface="幼圆" panose="02010509060101010101" pitchFamily="49" charset="-122"/>
              </a:rPr>
              <a:t>    1</a:t>
            </a:r>
            <a:r>
              <a:rPr lang="zh-CN" altLang="en-US" sz="1800" b="1" dirty="0">
                <a:latin typeface="幼圆" panose="02010509060101010101" pitchFamily="49" charset="-122"/>
                <a:ea typeface="幼圆" panose="02010509060101010101" pitchFamily="49" charset="-122"/>
              </a:rPr>
              <a:t>、中国知网；      </a:t>
            </a:r>
            <a:r>
              <a:rPr lang="en-US" altLang="zh-CN" sz="1800" b="1" dirty="0">
                <a:latin typeface="幼圆" panose="02010509060101010101" pitchFamily="49" charset="-122"/>
                <a:ea typeface="幼圆" panose="02010509060101010101" pitchFamily="49" charset="-122"/>
              </a:rPr>
              <a:t>2</a:t>
            </a:r>
            <a:r>
              <a:rPr lang="zh-CN" altLang="en-US" sz="1800" b="1" dirty="0">
                <a:latin typeface="幼圆" panose="02010509060101010101" pitchFamily="49" charset="-122"/>
                <a:ea typeface="幼圆" panose="02010509060101010101" pitchFamily="49" charset="-122"/>
              </a:rPr>
              <a:t>、资源收录；</a:t>
            </a:r>
            <a:endParaRPr lang="zh-CN" altLang="en-US" sz="1800" b="1" dirty="0">
              <a:latin typeface="幼圆" panose="02010509060101010101" pitchFamily="49" charset="-122"/>
              <a:ea typeface="幼圆"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3655" y="967105"/>
            <a:ext cx="9154795" cy="5615940"/>
          </a:xfrm>
          <a:prstGeom prst="rect">
            <a:avLst/>
          </a:prstGeom>
        </p:spPr>
      </p:pic>
      <p:sp>
        <p:nvSpPr>
          <p:cNvPr id="32769" name="Rectangle 12"/>
          <p:cNvSpPr/>
          <p:nvPr/>
        </p:nvSpPr>
        <p:spPr>
          <a:xfrm>
            <a:off x="466725" y="549275"/>
            <a:ext cx="2049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微软雅黑" panose="020B0503020204020204" charset="-122"/>
                <a:ea typeface="微软雅黑" panose="020B0503020204020204" charset="-122"/>
              </a:rPr>
              <a:t>作者发文检索</a:t>
            </a:r>
            <a:endParaRPr lang="en-US" altLang="zh-CN" sz="2000" b="1">
              <a:solidFill>
                <a:srgbClr val="000000"/>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6985" y="995680"/>
            <a:ext cx="9114155" cy="5558155"/>
          </a:xfrm>
          <a:prstGeom prst="rect">
            <a:avLst/>
          </a:prstGeom>
        </p:spPr>
      </p:pic>
      <p:sp>
        <p:nvSpPr>
          <p:cNvPr id="19461" name="矩形 19460"/>
          <p:cNvSpPr/>
          <p:nvPr/>
        </p:nvSpPr>
        <p:spPr>
          <a:xfrm>
            <a:off x="2701290" y="1289050"/>
            <a:ext cx="5306695" cy="821690"/>
          </a:xfrm>
          <a:prstGeom prst="rect">
            <a:avLst/>
          </a:prstGeom>
          <a:noFill/>
          <a:ln w="25400" cap="flat" cmpd="sng">
            <a:solidFill>
              <a:srgbClr val="FF0000"/>
            </a:solidFill>
            <a:prstDash val="solid"/>
            <a:bevel/>
            <a:headEnd type="none" w="med" len="med"/>
            <a:tailEnd type="none" w="med" len="med"/>
          </a:ln>
        </p:spPr>
        <p:txBody>
          <a:bodyPr anchor="t"/>
          <a:p>
            <a:pPr lvl="0"/>
            <a:endParaRPr lang="zh-CN" altLang="en-US">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25" y="1017905"/>
            <a:ext cx="9124950" cy="4822825"/>
          </a:xfrm>
          <a:prstGeom prst="rect">
            <a:avLst/>
          </a:prstGeom>
        </p:spPr>
      </p:pic>
      <p:sp>
        <p:nvSpPr>
          <p:cNvPr id="33794" name="Rectangle 12"/>
          <p:cNvSpPr/>
          <p:nvPr/>
        </p:nvSpPr>
        <p:spPr>
          <a:xfrm>
            <a:off x="533400" y="533400"/>
            <a:ext cx="1541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微软雅黑" panose="020B0503020204020204" charset="-122"/>
                <a:ea typeface="微软雅黑" panose="020B0503020204020204" charset="-122"/>
              </a:rPr>
              <a:t>句子检索</a:t>
            </a:r>
            <a:endParaRPr lang="en-US" altLang="zh-CN" sz="2000" b="1">
              <a:solidFill>
                <a:srgbClr val="000000"/>
              </a:solidFill>
              <a:latin typeface="微软雅黑" panose="020B0503020204020204" charset="-122"/>
              <a:ea typeface="微软雅黑" panose="020B0503020204020204" charset="-122"/>
            </a:endParaRPr>
          </a:p>
        </p:txBody>
      </p:sp>
      <p:sp>
        <p:nvSpPr>
          <p:cNvPr id="19461" name="矩形 19460"/>
          <p:cNvSpPr/>
          <p:nvPr/>
        </p:nvSpPr>
        <p:spPr>
          <a:xfrm>
            <a:off x="2268220" y="1341120"/>
            <a:ext cx="5453063" cy="538163"/>
          </a:xfrm>
          <a:prstGeom prst="rect">
            <a:avLst/>
          </a:prstGeom>
          <a:noFill/>
          <a:ln w="25400" cap="flat" cmpd="sng">
            <a:solidFill>
              <a:srgbClr val="FF0000"/>
            </a:solidFill>
            <a:prstDash val="solid"/>
            <a:bevel/>
            <a:headEnd type="none" w="med" len="med"/>
            <a:tailEnd type="none" w="med" len="med"/>
          </a:ln>
        </p:spPr>
        <p:txBody>
          <a:bodyPr anchor="t"/>
          <a:p>
            <a:pPr lvl="0"/>
            <a:endParaRPr lang="zh-CN" altLang="en-US">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700" y="951230"/>
            <a:ext cx="9118600" cy="5456555"/>
          </a:xfrm>
          <a:prstGeom prst="rect">
            <a:avLst/>
          </a:prstGeom>
        </p:spPr>
      </p:pic>
      <p:sp>
        <p:nvSpPr>
          <p:cNvPr id="33794" name="Rectangle 12"/>
          <p:cNvSpPr/>
          <p:nvPr/>
        </p:nvSpPr>
        <p:spPr>
          <a:xfrm>
            <a:off x="533400" y="533400"/>
            <a:ext cx="2049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微软雅黑" panose="020B0503020204020204" charset="-122"/>
                <a:ea typeface="微软雅黑" panose="020B0503020204020204" charset="-122"/>
              </a:rPr>
              <a:t>文献来源检索</a:t>
            </a:r>
            <a:endParaRPr lang="en-US" altLang="zh-CN" sz="2000" b="1">
              <a:solidFill>
                <a:srgbClr val="000000"/>
              </a:solidFill>
              <a:latin typeface="微软雅黑" panose="020B0503020204020204" charset="-122"/>
              <a:ea typeface="微软雅黑" panose="020B0503020204020204" charset="-122"/>
            </a:endParaRPr>
          </a:p>
        </p:txBody>
      </p:sp>
      <p:sp>
        <p:nvSpPr>
          <p:cNvPr id="19461" name="矩形 19460"/>
          <p:cNvSpPr/>
          <p:nvPr/>
        </p:nvSpPr>
        <p:spPr>
          <a:xfrm>
            <a:off x="2296795" y="1289050"/>
            <a:ext cx="4980305" cy="288290"/>
          </a:xfrm>
          <a:prstGeom prst="rect">
            <a:avLst/>
          </a:prstGeom>
          <a:noFill/>
          <a:ln w="25400" cap="flat" cmpd="sng">
            <a:solidFill>
              <a:srgbClr val="FF0000"/>
            </a:solidFill>
            <a:prstDash val="solid"/>
            <a:bevel/>
            <a:headEnd type="none" w="med" len="med"/>
            <a:tailEnd type="none" w="med" len="med"/>
          </a:ln>
        </p:spPr>
        <p:txBody>
          <a:bodyPr anchor="t"/>
          <a:p>
            <a:pPr lvl="0"/>
            <a:endParaRPr lang="zh-CN" altLang="en-US">
              <a:latin typeface="Times New Roman" panose="02020603050405020304" pitchFamily="2" charset="0"/>
              <a:ea typeface="宋体" panose="02010600030101010101" pitchFamily="2" charset="-122"/>
            </a:endParaRPr>
          </a:p>
        </p:txBody>
      </p:sp>
      <p:sp>
        <p:nvSpPr>
          <p:cNvPr id="4" name="矩形 3"/>
          <p:cNvSpPr/>
          <p:nvPr/>
        </p:nvSpPr>
        <p:spPr>
          <a:xfrm>
            <a:off x="5627370" y="3314700"/>
            <a:ext cx="704215" cy="3092450"/>
          </a:xfrm>
          <a:prstGeom prst="rect">
            <a:avLst/>
          </a:prstGeom>
          <a:noFill/>
          <a:ln w="25400" cap="flat" cmpd="sng">
            <a:solidFill>
              <a:srgbClr val="FF0000"/>
            </a:solidFill>
            <a:prstDash val="solid"/>
            <a:bevel/>
            <a:headEnd type="none" w="med" len="med"/>
            <a:tailEnd type="none" w="med" len="med"/>
          </a:ln>
        </p:spPr>
        <p:txBody>
          <a:bodyPr anchor="t"/>
          <a:p>
            <a:pPr lvl="0"/>
            <a:endParaRPr lang="zh-CN" altLang="en-US">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195" y="1332230"/>
            <a:ext cx="9071610" cy="4918075"/>
          </a:xfrm>
          <a:prstGeom prst="rect">
            <a:avLst/>
          </a:prstGeom>
        </p:spPr>
      </p:pic>
      <p:sp>
        <p:nvSpPr>
          <p:cNvPr id="35843" name="Rectangle 8"/>
          <p:cNvSpPr/>
          <p:nvPr/>
        </p:nvSpPr>
        <p:spPr>
          <a:xfrm>
            <a:off x="381000" y="457200"/>
            <a:ext cx="1894840" cy="483235"/>
          </a:xfrm>
          <a:prstGeom prst="rect">
            <a:avLst/>
          </a:prstGeom>
          <a:noFill/>
          <a:ln w="9525">
            <a:noFill/>
            <a:miter/>
          </a:ln>
        </p:spPr>
        <p:txBody>
          <a:bodyPr wrap="none" anchor="t">
            <a:spAutoFit/>
          </a:bodyPr>
          <a:p>
            <a:pPr lvl="0">
              <a:spcBef>
                <a:spcPct val="50000"/>
              </a:spcBef>
            </a:pPr>
            <a:r>
              <a:rPr lang="en-US" altLang="zh-CN" sz="2400" b="1" dirty="0">
                <a:solidFill>
                  <a:srgbClr val="000000"/>
                </a:solidFill>
                <a:latin typeface="微软雅黑" panose="020B0503020204020204" charset="-122"/>
                <a:ea typeface="微软雅黑" panose="020B0503020204020204" charset="-122"/>
              </a:rPr>
              <a:t>4</a:t>
            </a:r>
            <a:r>
              <a:rPr lang="zh-CN" altLang="en-US" sz="2400" b="1" dirty="0">
                <a:solidFill>
                  <a:srgbClr val="000000"/>
                </a:solidFill>
                <a:latin typeface="微软雅黑" panose="020B0503020204020204" charset="-122"/>
                <a:ea typeface="微软雅黑" panose="020B0503020204020204" charset="-122"/>
              </a:rPr>
              <a:t>、结果处理</a:t>
            </a:r>
            <a:endParaRPr lang="zh-CN" altLang="en-US" sz="2400" b="1" dirty="0">
              <a:solidFill>
                <a:srgbClr val="000000"/>
              </a:solidFill>
              <a:latin typeface="微软雅黑" panose="020B0503020204020204" charset="-122"/>
              <a:ea typeface="微软雅黑" panose="020B0503020204020204" charset="-122"/>
            </a:endParaRPr>
          </a:p>
        </p:txBody>
      </p:sp>
      <p:sp>
        <p:nvSpPr>
          <p:cNvPr id="35844" name="Rectangle 6"/>
          <p:cNvSpPr/>
          <p:nvPr/>
        </p:nvSpPr>
        <p:spPr>
          <a:xfrm>
            <a:off x="685800" y="914400"/>
            <a:ext cx="1847850" cy="417830"/>
          </a:xfrm>
          <a:prstGeom prst="rect">
            <a:avLst/>
          </a:prstGeom>
          <a:noFill/>
          <a:ln w="9525">
            <a:noFill/>
            <a:miter/>
          </a:ln>
        </p:spPr>
        <p:txBody>
          <a:bodyPr wrap="none" anchor="t">
            <a:spAutoFit/>
          </a:bodyPr>
          <a:p>
            <a:pPr lvl="0" indent="0">
              <a:spcBef>
                <a:spcPct val="50000"/>
              </a:spcBef>
              <a:buFont typeface="Wingdings" panose="05000000000000000000" charset="0"/>
              <a:buNone/>
            </a:pPr>
            <a:r>
              <a:rPr lang="zh-CN" altLang="en-US" sz="2000" b="1" dirty="0">
                <a:solidFill>
                  <a:srgbClr val="000000"/>
                </a:solidFill>
                <a:latin typeface="Arial" panose="020B0604020202020204" pitchFamily="34" charset="0"/>
                <a:ea typeface="微软雅黑" panose="020B0503020204020204" charset="-122"/>
              </a:rPr>
              <a:t>（</a:t>
            </a:r>
            <a:r>
              <a:rPr lang="en-US" altLang="zh-CN" sz="2000" b="1" dirty="0">
                <a:solidFill>
                  <a:srgbClr val="000000"/>
                </a:solidFill>
                <a:latin typeface="Arial" panose="020B0604020202020204" pitchFamily="34" charset="0"/>
                <a:ea typeface="微软雅黑" panose="020B0503020204020204" charset="-122"/>
              </a:rPr>
              <a:t>1</a:t>
            </a:r>
            <a:r>
              <a:rPr lang="zh-CN" altLang="en-US" sz="2000" b="1" dirty="0">
                <a:solidFill>
                  <a:srgbClr val="000000"/>
                </a:solidFill>
                <a:latin typeface="Arial" panose="020B0604020202020204" pitchFamily="34" charset="0"/>
                <a:ea typeface="微软雅黑" panose="020B0503020204020204" charset="-122"/>
              </a:rPr>
              <a:t>）分组浏览</a:t>
            </a:r>
            <a:endParaRPr lang="zh-CN" altLang="en-US" sz="2000" b="1" dirty="0">
              <a:solidFill>
                <a:srgbClr val="000000"/>
              </a:solidFill>
              <a:latin typeface="Arial" panose="020B0604020202020204" pitchFamily="34" charset="0"/>
              <a:ea typeface="微软雅黑" panose="020B0503020204020204" charset="-122"/>
            </a:endParaRPr>
          </a:p>
        </p:txBody>
      </p:sp>
      <p:sp>
        <p:nvSpPr>
          <p:cNvPr id="19461" name="矩形 19460"/>
          <p:cNvSpPr/>
          <p:nvPr/>
        </p:nvSpPr>
        <p:spPr>
          <a:xfrm>
            <a:off x="36195" y="2383155"/>
            <a:ext cx="3865245" cy="302895"/>
          </a:xfrm>
          <a:prstGeom prst="rect">
            <a:avLst/>
          </a:prstGeom>
          <a:noFill/>
          <a:ln w="25400" cap="flat" cmpd="sng">
            <a:solidFill>
              <a:srgbClr val="FF0000"/>
            </a:solidFill>
            <a:prstDash val="solid"/>
            <a:bevel/>
            <a:headEnd type="none" w="med" len="med"/>
            <a:tailEnd type="none" w="med" len="med"/>
          </a:ln>
        </p:spPr>
        <p:txBody>
          <a:bodyPr anchor="t"/>
          <a:p>
            <a:pPr lvl="0"/>
            <a:endParaRPr lang="zh-CN" altLang="en-US">
              <a:latin typeface="Times New Roman" panose="02020603050405020304" pitchFamily="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blinds(horizontal)">
                                      <p:cBhvr>
                                        <p:cTn id="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6195" y="963295"/>
            <a:ext cx="9178925" cy="5151120"/>
          </a:xfrm>
          <a:prstGeom prst="rect">
            <a:avLst/>
          </a:prstGeom>
        </p:spPr>
      </p:pic>
      <p:sp>
        <p:nvSpPr>
          <p:cNvPr id="36866" name="Rectangle 6"/>
          <p:cNvSpPr/>
          <p:nvPr/>
        </p:nvSpPr>
        <p:spPr>
          <a:xfrm>
            <a:off x="473075" y="481013"/>
            <a:ext cx="2049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发表年度分组</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5" name="矩形 20484"/>
          <p:cNvSpPr/>
          <p:nvPr/>
        </p:nvSpPr>
        <p:spPr>
          <a:xfrm>
            <a:off x="4201160" y="3347085"/>
            <a:ext cx="741680" cy="276669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0486" name="矩形 20485"/>
          <p:cNvSpPr/>
          <p:nvPr/>
        </p:nvSpPr>
        <p:spPr>
          <a:xfrm>
            <a:off x="36195" y="2340610"/>
            <a:ext cx="770255"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pic>
        <p:nvPicPr>
          <p:cNvPr id="5" name="图片 4"/>
          <p:cNvPicPr>
            <a:picLocks noChangeAspect="1"/>
          </p:cNvPicPr>
          <p:nvPr/>
        </p:nvPicPr>
        <p:blipFill>
          <a:blip r:embed="rId2"/>
          <a:stretch>
            <a:fillRect/>
          </a:stretch>
        </p:blipFill>
        <p:spPr>
          <a:xfrm>
            <a:off x="-18415" y="2048510"/>
            <a:ext cx="7025640" cy="2789555"/>
          </a:xfrm>
          <a:prstGeom prst="rect">
            <a:avLst/>
          </a:prstGeom>
        </p:spPr>
      </p:pic>
      <p:sp>
        <p:nvSpPr>
          <p:cNvPr id="6" name="矩形 5"/>
          <p:cNvSpPr/>
          <p:nvPr/>
        </p:nvSpPr>
        <p:spPr>
          <a:xfrm>
            <a:off x="4201160" y="3067685"/>
            <a:ext cx="741680" cy="2794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8" name="矩形 7"/>
          <p:cNvSpPr/>
          <p:nvPr/>
        </p:nvSpPr>
        <p:spPr>
          <a:xfrm>
            <a:off x="4112895" y="3912235"/>
            <a:ext cx="741680" cy="59372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175" y="991235"/>
            <a:ext cx="9148445" cy="4928870"/>
          </a:xfrm>
          <a:prstGeom prst="rect">
            <a:avLst/>
          </a:prstGeom>
        </p:spPr>
      </p:pic>
      <p:sp>
        <p:nvSpPr>
          <p:cNvPr id="36866" name="Rectangle 6"/>
          <p:cNvSpPr/>
          <p:nvPr/>
        </p:nvSpPr>
        <p:spPr>
          <a:xfrm>
            <a:off x="473075" y="481013"/>
            <a:ext cx="1541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作者分组</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5" name="矩形 20484"/>
          <p:cNvSpPr/>
          <p:nvPr/>
        </p:nvSpPr>
        <p:spPr>
          <a:xfrm>
            <a:off x="2909570" y="3439160"/>
            <a:ext cx="611505" cy="248031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0486" name="矩形 20485"/>
          <p:cNvSpPr/>
          <p:nvPr/>
        </p:nvSpPr>
        <p:spPr>
          <a:xfrm>
            <a:off x="2619375" y="2197100"/>
            <a:ext cx="534035"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6" name="矩形 5"/>
          <p:cNvSpPr/>
          <p:nvPr/>
        </p:nvSpPr>
        <p:spPr>
          <a:xfrm>
            <a:off x="111125" y="2350135"/>
            <a:ext cx="741680" cy="2794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485"/>
                                        </p:tgtEl>
                                        <p:attrNameLst>
                                          <p:attrName>style.visibility</p:attrName>
                                        </p:attrNameLst>
                                      </p:cBhvr>
                                      <p:to>
                                        <p:strVal val="visible"/>
                                      </p:to>
                                    </p:set>
                                    <p:animEffect transition="in" filter="blinds(horizontal)">
                                      <p:cBhvr>
                                        <p:cTn id="1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4925" y="1024255"/>
            <a:ext cx="9097645" cy="4740275"/>
          </a:xfrm>
          <a:prstGeom prst="rect">
            <a:avLst/>
          </a:prstGeom>
        </p:spPr>
      </p:pic>
      <p:sp>
        <p:nvSpPr>
          <p:cNvPr id="36866" name="Rectangle 6"/>
          <p:cNvSpPr/>
          <p:nvPr/>
        </p:nvSpPr>
        <p:spPr>
          <a:xfrm>
            <a:off x="473075" y="481013"/>
            <a:ext cx="2303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来源数据库分组</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6" name="矩形 20485"/>
          <p:cNvSpPr/>
          <p:nvPr/>
        </p:nvSpPr>
        <p:spPr>
          <a:xfrm>
            <a:off x="753745" y="2197100"/>
            <a:ext cx="717550"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6" name="矩形 5"/>
          <p:cNvSpPr/>
          <p:nvPr/>
        </p:nvSpPr>
        <p:spPr>
          <a:xfrm>
            <a:off x="182880" y="2350135"/>
            <a:ext cx="1790065" cy="2794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195" y="973455"/>
            <a:ext cx="9071610" cy="4918075"/>
          </a:xfrm>
          <a:prstGeom prst="rect">
            <a:avLst/>
          </a:prstGeom>
        </p:spPr>
      </p:pic>
      <p:sp>
        <p:nvSpPr>
          <p:cNvPr id="36866" name="Rectangle 6"/>
          <p:cNvSpPr/>
          <p:nvPr/>
        </p:nvSpPr>
        <p:spPr>
          <a:xfrm>
            <a:off x="473075" y="481013"/>
            <a:ext cx="1847850" cy="417830"/>
          </a:xfrm>
          <a:prstGeom prst="rect">
            <a:avLst/>
          </a:prstGeom>
          <a:noFill/>
          <a:ln w="9525">
            <a:noFill/>
            <a:miter/>
          </a:ln>
        </p:spPr>
        <p:txBody>
          <a:bodyPr wrap="none" anchor="t">
            <a:spAutoFit/>
          </a:bodyPr>
          <a:p>
            <a:pPr lvl="0" indent="0">
              <a:spcBef>
                <a:spcPct val="50000"/>
              </a:spcBef>
              <a:buFont typeface="Wingdings" panose="05000000000000000000" charset="0"/>
              <a:buNone/>
            </a:pPr>
            <a:r>
              <a:rPr lang="zh-CN" altLang="en-US" sz="2000" b="1" dirty="0">
                <a:solidFill>
                  <a:srgbClr val="000000"/>
                </a:solidFill>
                <a:latin typeface="Arial" panose="020B0604020202020204" pitchFamily="34" charset="0"/>
                <a:ea typeface="微软雅黑" panose="020B0503020204020204" charset="-122"/>
              </a:rPr>
              <a:t>（</a:t>
            </a:r>
            <a:r>
              <a:rPr lang="en-US" altLang="zh-CN" sz="2000" b="1" dirty="0">
                <a:solidFill>
                  <a:srgbClr val="000000"/>
                </a:solidFill>
                <a:latin typeface="Arial" panose="020B0604020202020204" pitchFamily="34" charset="0"/>
                <a:ea typeface="微软雅黑" panose="020B0503020204020204" charset="-122"/>
              </a:rPr>
              <a:t>2</a:t>
            </a:r>
            <a:r>
              <a:rPr lang="zh-CN" altLang="en-US" sz="2000" b="1" dirty="0">
                <a:solidFill>
                  <a:srgbClr val="000000"/>
                </a:solidFill>
                <a:latin typeface="Arial" panose="020B0604020202020204" pitchFamily="34" charset="0"/>
                <a:ea typeface="微软雅黑" panose="020B0503020204020204" charset="-122"/>
              </a:rPr>
              <a:t>）排序功能</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6" name="矩形 20485"/>
          <p:cNvSpPr/>
          <p:nvPr/>
        </p:nvSpPr>
        <p:spPr>
          <a:xfrm>
            <a:off x="36195" y="2771140"/>
            <a:ext cx="2513013"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6195" y="973455"/>
            <a:ext cx="9071610" cy="4918075"/>
          </a:xfrm>
          <a:prstGeom prst="rect">
            <a:avLst/>
          </a:prstGeom>
        </p:spPr>
      </p:pic>
      <p:sp>
        <p:nvSpPr>
          <p:cNvPr id="36866" name="Rectangle 6"/>
          <p:cNvSpPr/>
          <p:nvPr/>
        </p:nvSpPr>
        <p:spPr>
          <a:xfrm>
            <a:off x="473075" y="481013"/>
            <a:ext cx="2049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发表时间排序</a:t>
            </a:r>
            <a:endParaRPr lang="zh-CN" altLang="en-US" sz="2000" b="1" dirty="0">
              <a:solidFill>
                <a:srgbClr val="000000"/>
              </a:solidFill>
              <a:latin typeface="Arial" panose="020B0604020202020204" pitchFamily="34" charset="0"/>
              <a:ea typeface="微软雅黑" panose="020B0503020204020204" charset="-122"/>
            </a:endParaRPr>
          </a:p>
        </p:txBody>
      </p:sp>
      <p:pic>
        <p:nvPicPr>
          <p:cNvPr id="4" name="图片 3"/>
          <p:cNvPicPr>
            <a:picLocks noChangeAspect="1"/>
          </p:cNvPicPr>
          <p:nvPr/>
        </p:nvPicPr>
        <p:blipFill>
          <a:blip r:embed="rId2"/>
          <a:stretch>
            <a:fillRect/>
          </a:stretch>
        </p:blipFill>
        <p:spPr>
          <a:xfrm>
            <a:off x="36195" y="2771140"/>
            <a:ext cx="6948170" cy="3165475"/>
          </a:xfrm>
          <a:prstGeom prst="rect">
            <a:avLst/>
          </a:prstGeom>
        </p:spPr>
      </p:pic>
      <p:sp>
        <p:nvSpPr>
          <p:cNvPr id="20485" name="矩形 20484"/>
          <p:cNvSpPr/>
          <p:nvPr/>
        </p:nvSpPr>
        <p:spPr>
          <a:xfrm>
            <a:off x="4201160" y="3275330"/>
            <a:ext cx="741680" cy="26162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0486" name="矩形 20485"/>
          <p:cNvSpPr/>
          <p:nvPr/>
        </p:nvSpPr>
        <p:spPr>
          <a:xfrm>
            <a:off x="36195" y="2771140"/>
            <a:ext cx="2513013"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1435" y="977265"/>
            <a:ext cx="9059545" cy="4937125"/>
          </a:xfrm>
          <a:prstGeom prst="rect">
            <a:avLst/>
          </a:prstGeom>
        </p:spPr>
      </p:pic>
      <p:sp>
        <p:nvSpPr>
          <p:cNvPr id="36866" name="Rectangle 6"/>
          <p:cNvSpPr/>
          <p:nvPr/>
        </p:nvSpPr>
        <p:spPr>
          <a:xfrm>
            <a:off x="473075" y="481013"/>
            <a:ext cx="1541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被引排序</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5" name="矩形 20484"/>
          <p:cNvSpPr/>
          <p:nvPr/>
        </p:nvSpPr>
        <p:spPr>
          <a:xfrm>
            <a:off x="5420995" y="3418840"/>
            <a:ext cx="375285" cy="26162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0486" name="矩形 20485"/>
          <p:cNvSpPr/>
          <p:nvPr/>
        </p:nvSpPr>
        <p:spPr>
          <a:xfrm>
            <a:off x="36195" y="2842895"/>
            <a:ext cx="2513013"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标题 1"/>
          <p:cNvSpPr>
            <a:spLocks noGrp="1"/>
          </p:cNvSpPr>
          <p:nvPr/>
        </p:nvSpPr>
        <p:spPr>
          <a:xfrm>
            <a:off x="506730" y="514985"/>
            <a:ext cx="2966720" cy="649605"/>
          </a:xfrm>
          <a:prstGeom prst="rect">
            <a:avLst/>
          </a:prstGeom>
          <a:noFill/>
          <a:ln w="9525">
            <a:noFill/>
          </a:ln>
        </p:spPr>
        <p:txBody>
          <a:bodyPr anchor="ctr"/>
          <a:p>
            <a:pPr lvl="0" indent="0" algn="l" eaLnBrk="0" hangingPunct="0"/>
            <a:r>
              <a:rPr lang="zh-CN" altLang="en-US" sz="2400" b="1" dirty="0">
                <a:solidFill>
                  <a:schemeClr val="tx1"/>
                </a:solidFill>
                <a:latin typeface="微软雅黑" panose="020B0503020204020204" charset="-122"/>
                <a:ea typeface="微软雅黑" panose="020B0503020204020204" charset="-122"/>
              </a:rPr>
              <a:t>一、关于中国知网</a:t>
            </a:r>
            <a:endParaRPr lang="zh-CN" altLang="en-US" sz="2400" b="1" dirty="0">
              <a:solidFill>
                <a:schemeClr val="tx1"/>
              </a:solidFill>
              <a:latin typeface="微软雅黑" panose="020B0503020204020204" charset="-122"/>
              <a:ea typeface="微软雅黑" panose="020B0503020204020204" charset="-122"/>
            </a:endParaRPr>
          </a:p>
        </p:txBody>
      </p:sp>
      <p:sp>
        <p:nvSpPr>
          <p:cNvPr id="117763" name="Text Box 2"/>
          <p:cNvSpPr txBox="1"/>
          <p:nvPr/>
        </p:nvSpPr>
        <p:spPr>
          <a:xfrm>
            <a:off x="617855" y="2603500"/>
            <a:ext cx="7952105" cy="3017520"/>
          </a:xfrm>
          <a:prstGeom prst="rect">
            <a:avLst/>
          </a:prstGeom>
          <a:noFill/>
          <a:ln w="9525">
            <a:noFill/>
          </a:ln>
        </p:spPr>
        <p:txBody>
          <a:bodyPr wrap="square" anchor="t">
            <a:spAutoFit/>
          </a:bodyPr>
          <a:p>
            <a:pPr lvl="0" indent="0" eaLnBrk="1" hangingPunct="1">
              <a:lnSpc>
                <a:spcPct val="160000"/>
              </a:lnSpc>
            </a:pPr>
            <a:r>
              <a:rPr lang="zh-CN" altLang="en-US" b="1" dirty="0">
                <a:latin typeface="微软雅黑" panose="020B0503020204020204" charset="-122"/>
                <a:ea typeface="微软雅黑" panose="020B0503020204020204" charset="-122"/>
              </a:rPr>
              <a:t>　　</a:t>
            </a:r>
            <a:r>
              <a:rPr lang="en-US" altLang="zh-CN" sz="2000" b="1" dirty="0">
                <a:latin typeface="Arial Unicode MS" panose="020B0604020202020204" pitchFamily="34" charset="-122"/>
                <a:ea typeface="Arial Unicode MS" panose="020B0604020202020204" pitchFamily="34" charset="-122"/>
              </a:rPr>
              <a:t>CNKI</a:t>
            </a:r>
            <a:r>
              <a:rPr lang="en-US" altLang="zh-CN" sz="2000" dirty="0">
                <a:latin typeface="宋体" panose="02010600030101010101" pitchFamily="2" charset="-122"/>
                <a:ea typeface="宋体" panose="02010600030101010101" pitchFamily="2" charset="-122"/>
              </a:rPr>
              <a:t> </a:t>
            </a:r>
            <a:r>
              <a:rPr lang="zh-CN" altLang="en-US" sz="2000" dirty="0">
                <a:latin typeface="微软雅黑" panose="020B0503020204020204" charset="-122"/>
                <a:ea typeface="微软雅黑" panose="020B0503020204020204" charset="-122"/>
              </a:rPr>
              <a:t>是以实现全社会知识信息资源共享为目标的</a:t>
            </a:r>
            <a:r>
              <a:rPr lang="zh-CN" altLang="en-US" sz="2000" b="1" dirty="0">
                <a:solidFill>
                  <a:schemeClr val="accent5"/>
                </a:solidFill>
                <a:latin typeface="微软雅黑" panose="020B0503020204020204" charset="-122"/>
                <a:ea typeface="微软雅黑" panose="020B0503020204020204" charset="-122"/>
              </a:rPr>
              <a:t>国家信息化重点工程</a:t>
            </a:r>
            <a:r>
              <a:rPr lang="zh-CN" altLang="en-US"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sym typeface="宋体" panose="02010600030101010101" pitchFamily="2" charset="-122"/>
              </a:rPr>
              <a:t>由清华大学、清华同方发起，</a:t>
            </a:r>
            <a:r>
              <a:rPr lang="zh-CN" altLang="en-US" sz="2000" dirty="0">
                <a:latin typeface="微软雅黑" panose="020B0503020204020204" charset="-122"/>
                <a:ea typeface="微软雅黑" panose="020B0503020204020204" charset="-122"/>
                <a:sym typeface="Arial" panose="020B0604020202020204" pitchFamily="34" charset="0"/>
              </a:rPr>
              <a:t>于1995年正式立项，</a:t>
            </a:r>
            <a:r>
              <a:rPr lang="zh-CN" altLang="en-US" sz="2000" dirty="0">
                <a:latin typeface="微软雅黑" panose="020B0503020204020204" charset="-122"/>
                <a:ea typeface="微软雅黑" panose="020B0503020204020204" charset="-122"/>
              </a:rPr>
              <a:t>得到党和国家领导以及教育部、中宣部、科技部、新闻出版总署、国家版权局大力支持。在政府及社会各界多方努力下，建成了世界上全文信息量规模最大的“</a:t>
            </a:r>
            <a:r>
              <a:rPr lang="en-US" altLang="zh-CN" sz="2000" dirty="0">
                <a:latin typeface="微软雅黑" panose="020B0503020204020204" charset="-122"/>
                <a:ea typeface="微软雅黑" panose="020B0503020204020204" charset="-122"/>
              </a:rPr>
              <a:t>CNKI</a:t>
            </a:r>
            <a:r>
              <a:rPr lang="zh-CN" altLang="en-US" sz="2000" dirty="0">
                <a:latin typeface="微软雅黑" panose="020B0503020204020204" charset="-122"/>
                <a:ea typeface="微软雅黑" panose="020B0503020204020204" charset="-122"/>
              </a:rPr>
              <a:t>数字图书馆”，为全社会知识资源高效共享提供最丰富的知识信息资源和最有效的知识传播与数字化学习平台。</a:t>
            </a:r>
            <a:endParaRPr lang="zh-CN" altLang="en-US" sz="2000" dirty="0">
              <a:latin typeface="微软雅黑" panose="020B0503020204020204" charset="-122"/>
              <a:ea typeface="微软雅黑" panose="020B0503020204020204" charset="-122"/>
            </a:endParaRPr>
          </a:p>
        </p:txBody>
      </p:sp>
      <p:grpSp>
        <p:nvGrpSpPr>
          <p:cNvPr id="117764" name="Group 6"/>
          <p:cNvGrpSpPr/>
          <p:nvPr/>
        </p:nvGrpSpPr>
        <p:grpSpPr>
          <a:xfrm>
            <a:off x="1654175" y="1357313"/>
            <a:ext cx="5749925" cy="969962"/>
            <a:chOff x="0" y="0"/>
            <a:chExt cx="4053" cy="912"/>
          </a:xfrm>
        </p:grpSpPr>
        <p:sp>
          <p:nvSpPr>
            <p:cNvPr id="12293" name="AutoShape 12"/>
            <p:cNvSpPr/>
            <p:nvPr/>
          </p:nvSpPr>
          <p:spPr>
            <a:xfrm>
              <a:off x="0" y="0"/>
              <a:ext cx="3984" cy="912"/>
            </a:xfrm>
            <a:prstGeom prst="roundRect">
              <a:avLst>
                <a:gd name="adj" fmla="val 10889"/>
              </a:avLst>
            </a:prstGeom>
            <a:gradFill rotWithShape="1">
              <a:gsLst>
                <a:gs pos="0">
                  <a:srgbClr val="EEEEEE"/>
                </a:gs>
                <a:gs pos="50000">
                  <a:srgbClr val="DDDDDD"/>
                </a:gs>
                <a:gs pos="100000">
                  <a:srgbClr val="EEEEEE"/>
                </a:gs>
              </a:gsLst>
              <a:lin ang="18900000" scaled="1"/>
              <a:tileRect/>
            </a:gradFill>
            <a:ln w="38100" cap="flat" cmpd="sng">
              <a:solidFill>
                <a:srgbClr val="FFFFFF"/>
              </a:solidFill>
              <a:prstDash val="solid"/>
              <a:headEnd type="none" w="med" len="med"/>
              <a:tailEnd type="none" w="med" len="me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grpSp>
          <p:nvGrpSpPr>
            <p:cNvPr id="117766" name="Group 8"/>
            <p:cNvGrpSpPr/>
            <p:nvPr/>
          </p:nvGrpSpPr>
          <p:grpSpPr>
            <a:xfrm>
              <a:off x="94" y="125"/>
              <a:ext cx="768" cy="746"/>
              <a:chOff x="7" y="41"/>
              <a:chExt cx="768" cy="746"/>
            </a:xfrm>
          </p:grpSpPr>
          <p:sp>
            <p:nvSpPr>
              <p:cNvPr id="12295" name="AutoShape 14"/>
              <p:cNvSpPr/>
              <p:nvPr/>
            </p:nvSpPr>
            <p:spPr>
              <a:xfrm>
                <a:off x="7" y="41"/>
                <a:ext cx="768" cy="746"/>
              </a:xfrm>
              <a:prstGeom prst="roundRect">
                <a:avLst>
                  <a:gd name="adj" fmla="val 11921"/>
                </a:avLst>
              </a:prstGeom>
              <a:gradFill rotWithShape="1">
                <a:gsLst>
                  <a:gs pos="0">
                    <a:srgbClr val="CCFF66"/>
                  </a:gs>
                  <a:gs pos="87000">
                    <a:srgbClr val="92D050"/>
                  </a:gs>
                </a:gsLst>
                <a:lin ang="5400000" scaled="1"/>
                <a:tileRect/>
              </a:gradFill>
              <a:ln w="38100" cap="flat" cmpd="sng">
                <a:solidFill>
                  <a:schemeClr val="bg1"/>
                </a:solidFill>
                <a:prstDash val="soli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12297" name="Text Box 16"/>
              <p:cNvSpPr txBox="1"/>
              <p:nvPr/>
            </p:nvSpPr>
            <p:spPr>
              <a:xfrm>
                <a:off x="218" y="185"/>
                <a:ext cx="345" cy="387"/>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rPr>
                  <a:t>一</a:t>
                </a:r>
                <a:endPar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endParaRPr>
              </a:p>
            </p:txBody>
          </p:sp>
        </p:grpSp>
        <p:sp>
          <p:nvSpPr>
            <p:cNvPr id="117769" name="Text Box 17"/>
            <p:cNvSpPr txBox="1"/>
            <p:nvPr/>
          </p:nvSpPr>
          <p:spPr>
            <a:xfrm>
              <a:off x="960" y="126"/>
              <a:ext cx="3093" cy="651"/>
            </a:xfrm>
            <a:prstGeom prst="rect">
              <a:avLst/>
            </a:prstGeom>
            <a:noFill/>
            <a:ln w="9525">
              <a:noFill/>
            </a:ln>
          </p:spPr>
          <p:txBody>
            <a:bodyPr anchor="t">
              <a:spAutoFit/>
            </a:bodyPr>
            <a:p>
              <a:pPr lvl="0" indent="0" eaLnBrk="1" hangingPunct="1"/>
              <a:r>
                <a:rPr lang="zh-CN" altLang="en-US" sz="2000" b="1" dirty="0">
                  <a:solidFill>
                    <a:srgbClr val="0B0801"/>
                  </a:solidFill>
                  <a:latin typeface="微软雅黑" panose="020B0503020204020204" charset="-122"/>
                  <a:ea typeface="微软雅黑" panose="020B0503020204020204" charset="-122"/>
                </a:rPr>
                <a:t>中国知识基础设施工程</a:t>
              </a:r>
              <a:r>
                <a:rPr lang="zh-CN" altLang="en-US" sz="2000" b="1" dirty="0">
                  <a:solidFill>
                    <a:schemeClr val="tx2"/>
                  </a:solidFill>
                  <a:latin typeface="微软雅黑" panose="020B0503020204020204" charset="-122"/>
                  <a:ea typeface="微软雅黑" panose="020B0503020204020204" charset="-122"/>
                </a:rPr>
                <a:t>     </a:t>
              </a:r>
              <a:r>
                <a:rPr lang="en-US" altLang="zh-CN" sz="2000" b="1" dirty="0">
                  <a:solidFill>
                    <a:srgbClr val="000000"/>
                  </a:solidFill>
                  <a:latin typeface="微软雅黑" panose="020B0503020204020204" charset="-122"/>
                  <a:ea typeface="微软雅黑" panose="020B0503020204020204" charset="-122"/>
                </a:rPr>
                <a:t>CNKI </a:t>
              </a:r>
              <a:endParaRPr lang="en-US" altLang="zh-CN" sz="2000" b="1" dirty="0">
                <a:solidFill>
                  <a:srgbClr val="000000"/>
                </a:solidFill>
                <a:latin typeface="微软雅黑" panose="020B0503020204020204" charset="-122"/>
                <a:ea typeface="微软雅黑" panose="020B0503020204020204" charset="-122"/>
              </a:endParaRPr>
            </a:p>
            <a:p>
              <a:pPr lvl="0" indent="0" eaLnBrk="1" hangingPunct="1"/>
              <a:r>
                <a:rPr lang="en-US" altLang="zh-CN" b="1" dirty="0">
                  <a:solidFill>
                    <a:srgbClr val="FF0000"/>
                  </a:solidFill>
                  <a:latin typeface="Arial" panose="020B0604020202020204" pitchFamily="34" charset="0"/>
                  <a:ea typeface="宋体" panose="02010600030101010101" pitchFamily="2" charset="-122"/>
                </a:rPr>
                <a:t>C</a:t>
              </a:r>
              <a:r>
                <a:rPr lang="en-US" altLang="zh-CN" dirty="0">
                  <a:solidFill>
                    <a:schemeClr val="tx2"/>
                  </a:solidFill>
                  <a:latin typeface="Arial" panose="020B0604020202020204" pitchFamily="34" charset="0"/>
                  <a:ea typeface="宋体" panose="02010600030101010101" pitchFamily="2" charset="-122"/>
                </a:rPr>
                <a:t>hina </a:t>
              </a:r>
              <a:r>
                <a:rPr lang="en-US" altLang="zh-CN" b="1" dirty="0">
                  <a:solidFill>
                    <a:srgbClr val="FF0000"/>
                  </a:solidFill>
                  <a:latin typeface="Arial" panose="020B0604020202020204" pitchFamily="34" charset="0"/>
                  <a:ea typeface="宋体" panose="02010600030101010101" pitchFamily="2" charset="-122"/>
                </a:rPr>
                <a:t>N</a:t>
              </a:r>
              <a:r>
                <a:rPr lang="en-US" altLang="zh-CN" dirty="0">
                  <a:solidFill>
                    <a:schemeClr val="tx2"/>
                  </a:solidFill>
                  <a:latin typeface="Arial" panose="020B0604020202020204" pitchFamily="34" charset="0"/>
                  <a:ea typeface="宋体" panose="02010600030101010101" pitchFamily="2" charset="-122"/>
                </a:rPr>
                <a:t>ational </a:t>
              </a:r>
              <a:r>
                <a:rPr lang="en-US" altLang="zh-CN" b="1" dirty="0">
                  <a:solidFill>
                    <a:srgbClr val="FF0000"/>
                  </a:solidFill>
                  <a:latin typeface="Arial" panose="020B0604020202020204" pitchFamily="34" charset="0"/>
                  <a:ea typeface="宋体" panose="02010600030101010101" pitchFamily="2" charset="-122"/>
                </a:rPr>
                <a:t>K</a:t>
              </a:r>
              <a:r>
                <a:rPr lang="en-US" altLang="zh-CN" dirty="0">
                  <a:solidFill>
                    <a:schemeClr val="tx2"/>
                  </a:solidFill>
                  <a:latin typeface="Arial" panose="020B0604020202020204" pitchFamily="34" charset="0"/>
                  <a:ea typeface="宋体" panose="02010600030101010101" pitchFamily="2" charset="-122"/>
                </a:rPr>
                <a:t>nowledge </a:t>
              </a:r>
              <a:r>
                <a:rPr lang="en-US" altLang="zh-CN" b="1" dirty="0">
                  <a:solidFill>
                    <a:srgbClr val="FF0000"/>
                  </a:solidFill>
                  <a:latin typeface="Arial" panose="020B0604020202020204" pitchFamily="34" charset="0"/>
                  <a:ea typeface="宋体" panose="02010600030101010101" pitchFamily="2" charset="-122"/>
                </a:rPr>
                <a:t>I</a:t>
              </a:r>
              <a:r>
                <a:rPr lang="en-US" altLang="zh-CN" dirty="0">
                  <a:solidFill>
                    <a:schemeClr val="tx2"/>
                  </a:solidFill>
                  <a:latin typeface="Arial" panose="020B0604020202020204" pitchFamily="34" charset="0"/>
                  <a:ea typeface="宋体" panose="02010600030101010101" pitchFamily="2" charset="-122"/>
                </a:rPr>
                <a:t>nfrastructure</a:t>
              </a:r>
              <a:endParaRPr lang="en-US" altLang="zh-CN" dirty="0">
                <a:solidFill>
                  <a:schemeClr val="tx2"/>
                </a:solidFill>
                <a:latin typeface="Arial" panose="020B0604020202020204" pitchFamily="34" charset="0"/>
                <a:ea typeface="宋体" panose="02010600030101010101" pitchFamily="2"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5560" y="953135"/>
            <a:ext cx="9078595" cy="4983480"/>
          </a:xfrm>
          <a:prstGeom prst="rect">
            <a:avLst/>
          </a:prstGeom>
        </p:spPr>
      </p:pic>
      <p:sp>
        <p:nvSpPr>
          <p:cNvPr id="36866" name="Rectangle 6"/>
          <p:cNvSpPr/>
          <p:nvPr/>
        </p:nvSpPr>
        <p:spPr>
          <a:xfrm>
            <a:off x="473075" y="481013"/>
            <a:ext cx="1541780" cy="417830"/>
          </a:xfrm>
          <a:prstGeom prst="rect">
            <a:avLst/>
          </a:prstGeom>
          <a:noFill/>
          <a:ln w="9525">
            <a:noFill/>
            <a:miter/>
          </a:ln>
        </p:spPr>
        <p:txBody>
          <a:bodyPr wrap="none" anchor="t">
            <a:spAutoFit/>
          </a:bodyPr>
          <a:p>
            <a:pPr marL="342900" lvl="0" indent="-342900">
              <a:spcBef>
                <a:spcPct val="50000"/>
              </a:spcBef>
              <a:buFont typeface="Wingdings" panose="05000000000000000000" charset="0"/>
              <a:buChar char="u"/>
            </a:pPr>
            <a:r>
              <a:rPr lang="zh-CN" altLang="en-US" sz="2000" b="1" dirty="0">
                <a:solidFill>
                  <a:srgbClr val="000000"/>
                </a:solidFill>
                <a:latin typeface="Arial" panose="020B0604020202020204" pitchFamily="34" charset="0"/>
                <a:ea typeface="微软雅黑" panose="020B0503020204020204" charset="-122"/>
              </a:rPr>
              <a:t>下载排序</a:t>
            </a:r>
            <a:endParaRPr lang="zh-CN" altLang="en-US" sz="2000" b="1" dirty="0">
              <a:solidFill>
                <a:srgbClr val="000000"/>
              </a:solidFill>
              <a:latin typeface="Arial" panose="020B0604020202020204" pitchFamily="34" charset="0"/>
              <a:ea typeface="微软雅黑" panose="020B0503020204020204" charset="-122"/>
            </a:endParaRPr>
          </a:p>
        </p:txBody>
      </p:sp>
      <p:sp>
        <p:nvSpPr>
          <p:cNvPr id="20485" name="矩形 20484"/>
          <p:cNvSpPr/>
          <p:nvPr/>
        </p:nvSpPr>
        <p:spPr>
          <a:xfrm>
            <a:off x="5923280" y="3418840"/>
            <a:ext cx="466090" cy="261620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20486" name="矩形 20485"/>
          <p:cNvSpPr/>
          <p:nvPr/>
        </p:nvSpPr>
        <p:spPr>
          <a:xfrm>
            <a:off x="36195" y="2842895"/>
            <a:ext cx="2513013" cy="2286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blinds(horizontal)">
                                      <p:cBhvr>
                                        <p:cTn id="12"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AutoShape 3"/>
          <p:cNvSpPr/>
          <p:nvPr/>
        </p:nvSpPr>
        <p:spPr>
          <a:xfrm>
            <a:off x="268288" y="430213"/>
            <a:ext cx="2376487" cy="636587"/>
          </a:xfrm>
          <a:prstGeom prst="roundRect">
            <a:avLst>
              <a:gd name="adj" fmla="val 16667"/>
            </a:avLst>
          </a:prstGeom>
          <a:noFill/>
          <a:ln w="9525">
            <a:noFill/>
          </a:ln>
        </p:spPr>
        <p:txBody>
          <a:bodyPr wrap="none" lIns="90170" tIns="46990" rIns="90170" bIns="46990" anchor="ctr"/>
          <a:p>
            <a:pPr lvl="0" indent="0" algn="ctr" defTabSz="914400"/>
            <a:r>
              <a:rPr lang="en-US" altLang="zh-CN" sz="2400" b="1" dirty="0">
                <a:latin typeface="微软雅黑" panose="020B0503020204020204" charset="-122"/>
                <a:ea typeface="微软雅黑" panose="020B0503020204020204" charset="-122"/>
                <a:sym typeface="Calibri" panose="020F0502020204030204" pitchFamily="34" charset="0"/>
              </a:rPr>
              <a:t>5</a:t>
            </a:r>
            <a:r>
              <a:rPr lang="zh-CN" altLang="en-US" sz="2400" b="1" dirty="0">
                <a:latin typeface="微软雅黑" panose="020B0503020204020204" charset="-122"/>
                <a:ea typeface="微软雅黑" panose="020B0503020204020204" charset="-122"/>
                <a:sym typeface="Calibri" panose="020F0502020204030204" pitchFamily="34" charset="0"/>
              </a:rPr>
              <a:t>、特色导航</a:t>
            </a:r>
            <a:endParaRPr lang="zh-CN" altLang="en-US" sz="2400" b="1" dirty="0">
              <a:latin typeface="微软雅黑" panose="020B0503020204020204" charset="-122"/>
              <a:ea typeface="微软雅黑" panose="020B0503020204020204" charset="-122"/>
              <a:sym typeface="Calibri" panose="020F0502020204030204" pitchFamily="34" charset="0"/>
            </a:endParaRPr>
          </a:p>
        </p:txBody>
      </p:sp>
      <p:pic>
        <p:nvPicPr>
          <p:cNvPr id="53250" name="图片 2"/>
          <p:cNvPicPr>
            <a:picLocks noChangeAspect="1"/>
          </p:cNvPicPr>
          <p:nvPr/>
        </p:nvPicPr>
        <p:blipFill>
          <a:blip r:embed="rId1"/>
          <a:stretch>
            <a:fillRect/>
          </a:stretch>
        </p:blipFill>
        <p:spPr>
          <a:xfrm>
            <a:off x="-14287" y="1185863"/>
            <a:ext cx="9123362" cy="5197475"/>
          </a:xfrm>
          <a:prstGeom prst="rect">
            <a:avLst/>
          </a:prstGeom>
          <a:noFill/>
          <a:ln w="9525">
            <a:noFill/>
          </a:ln>
        </p:spPr>
      </p:pic>
      <p:sp>
        <p:nvSpPr>
          <p:cNvPr id="14341" name="矩形 12"/>
          <p:cNvSpPr/>
          <p:nvPr/>
        </p:nvSpPr>
        <p:spPr>
          <a:xfrm>
            <a:off x="34925" y="4953000"/>
            <a:ext cx="2314575" cy="1211263"/>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sz="24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图片 1" descr="中国期刊全文数据库_检索"/>
          <p:cNvPicPr>
            <a:picLocks noChangeAspect="1"/>
          </p:cNvPicPr>
          <p:nvPr/>
        </p:nvPicPr>
        <p:blipFill>
          <a:blip r:embed="rId1"/>
          <a:srcRect t="1894" b="56017"/>
          <a:stretch>
            <a:fillRect/>
          </a:stretch>
        </p:blipFill>
        <p:spPr>
          <a:xfrm>
            <a:off x="193675" y="969963"/>
            <a:ext cx="8756650" cy="5208587"/>
          </a:xfrm>
          <a:prstGeom prst="rect">
            <a:avLst/>
          </a:prstGeom>
          <a:noFill/>
          <a:ln w="9525">
            <a:noFill/>
          </a:ln>
        </p:spPr>
      </p:pic>
      <p:sp>
        <p:nvSpPr>
          <p:cNvPr id="54274" name="AutoShape 3"/>
          <p:cNvSpPr/>
          <p:nvPr/>
        </p:nvSpPr>
        <p:spPr>
          <a:xfrm>
            <a:off x="395288" y="476250"/>
            <a:ext cx="1984375" cy="636588"/>
          </a:xfrm>
          <a:prstGeom prst="roundRect">
            <a:avLst>
              <a:gd name="adj" fmla="val 16667"/>
            </a:avLst>
          </a:prstGeom>
          <a:noFill/>
          <a:ln w="9525">
            <a:noFill/>
          </a:ln>
        </p:spPr>
        <p:txBody>
          <a:bodyPr wrap="none" lIns="90170" tIns="46990" rIns="90170" bIns="46990" anchor="ctr"/>
          <a:p>
            <a:pPr marL="342900" lvl="0" indent="-342900" algn="ctr" defTabSz="914400">
              <a:buFont typeface="Wingdings" panose="05000000000000000000" charset="0"/>
              <a:buChar char="n"/>
            </a:pPr>
            <a:r>
              <a:rPr lang="zh-CN" altLang="en-US" sz="2000" b="1" dirty="0">
                <a:latin typeface="微软雅黑" panose="020B0503020204020204" charset="-122"/>
                <a:ea typeface="微软雅黑" panose="020B0503020204020204" charset="-122"/>
                <a:sym typeface="Calibri" panose="020F0502020204030204" pitchFamily="34" charset="0"/>
              </a:rPr>
              <a:t>期刊导航</a:t>
            </a:r>
            <a:endParaRPr lang="zh-CN" altLang="en-US" sz="2000" b="1" dirty="0">
              <a:latin typeface="微软雅黑" panose="020B0503020204020204" charset="-122"/>
              <a:ea typeface="微软雅黑" panose="020B0503020204020204" charset="-122"/>
              <a:sym typeface="Calibri" panose="020F0502020204030204" pitchFamily="34" charset="0"/>
            </a:endParaRPr>
          </a:p>
        </p:txBody>
      </p:sp>
      <p:sp>
        <p:nvSpPr>
          <p:cNvPr id="14341" name="矩形 12"/>
          <p:cNvSpPr/>
          <p:nvPr/>
        </p:nvSpPr>
        <p:spPr>
          <a:xfrm>
            <a:off x="1374775" y="1543050"/>
            <a:ext cx="1171575" cy="4635500"/>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sz="2400" dirty="0">
              <a:solidFill>
                <a:srgbClr val="FFFFFF"/>
              </a:solidFill>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4135" y="1010920"/>
            <a:ext cx="9015095" cy="5369560"/>
          </a:xfrm>
          <a:prstGeom prst="rect">
            <a:avLst/>
          </a:prstGeom>
        </p:spPr>
      </p:pic>
      <p:sp>
        <p:nvSpPr>
          <p:cNvPr id="55298" name="AutoShape 3"/>
          <p:cNvSpPr/>
          <p:nvPr/>
        </p:nvSpPr>
        <p:spPr>
          <a:xfrm>
            <a:off x="539115" y="476250"/>
            <a:ext cx="2813050" cy="636905"/>
          </a:xfrm>
          <a:prstGeom prst="roundRect">
            <a:avLst>
              <a:gd name="adj" fmla="val 16667"/>
            </a:avLst>
          </a:prstGeom>
          <a:noFill/>
          <a:ln w="9525">
            <a:noFill/>
          </a:ln>
        </p:spPr>
        <p:txBody>
          <a:bodyPr wrap="none" lIns="90170" tIns="46990" rIns="90170" bIns="46990" anchor="ctr"/>
          <a:p>
            <a:pPr marL="342900" lvl="0" indent="-342900" algn="ctr" defTabSz="914400">
              <a:buFont typeface="Wingdings" panose="05000000000000000000" charset="0"/>
              <a:buChar char="n"/>
            </a:pPr>
            <a:r>
              <a:rPr lang="zh-CN" altLang="en-US" sz="2000" b="1" dirty="0">
                <a:latin typeface="微软雅黑" panose="020B0503020204020204" charset="-122"/>
                <a:ea typeface="微软雅黑" panose="020B0503020204020204" charset="-122"/>
                <a:sym typeface="Calibri" panose="020F0502020204030204" pitchFamily="34" charset="0"/>
              </a:rPr>
              <a:t>博硕士授予单位导航</a:t>
            </a:r>
            <a:endParaRPr lang="zh-CN" altLang="en-US" sz="2000" b="1" dirty="0">
              <a:latin typeface="微软雅黑" panose="020B0503020204020204" charset="-122"/>
              <a:ea typeface="微软雅黑" panose="020B0503020204020204" charset="-122"/>
              <a:sym typeface="Calibri" panose="020F0502020204030204" pitchFamily="34" charset="0"/>
            </a:endParaRPr>
          </a:p>
        </p:txBody>
      </p:sp>
      <p:sp>
        <p:nvSpPr>
          <p:cNvPr id="14341" name="矩形 12"/>
          <p:cNvSpPr/>
          <p:nvPr/>
        </p:nvSpPr>
        <p:spPr>
          <a:xfrm>
            <a:off x="2890520" y="3228975"/>
            <a:ext cx="780415" cy="400050"/>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sz="2400" dirty="0">
              <a:solidFill>
                <a:srgbClr val="FFFFFF"/>
              </a:solidFill>
              <a:latin typeface="Calibri" panose="020F0502020204030204" pitchFamily="34" charset="0"/>
              <a:ea typeface="宋体" panose="02010600030101010101" pitchFamily="2" charset="-122"/>
            </a:endParaRPr>
          </a:p>
        </p:txBody>
      </p:sp>
      <p:pic>
        <p:nvPicPr>
          <p:cNvPr id="3" name="图片 2"/>
          <p:cNvPicPr>
            <a:picLocks noChangeAspect="1"/>
          </p:cNvPicPr>
          <p:nvPr/>
        </p:nvPicPr>
        <p:blipFill>
          <a:blip r:embed="rId2"/>
          <a:srcRect b="7336"/>
          <a:stretch>
            <a:fillRect/>
          </a:stretch>
        </p:blipFill>
        <p:spPr>
          <a:xfrm>
            <a:off x="64135" y="1429385"/>
            <a:ext cx="9015095" cy="5365750"/>
          </a:xfrm>
          <a:prstGeom prst="rect">
            <a:avLst/>
          </a:prstGeom>
        </p:spPr>
      </p:pic>
      <p:pic>
        <p:nvPicPr>
          <p:cNvPr id="4" name="图片 3"/>
          <p:cNvPicPr>
            <a:picLocks noChangeAspect="1"/>
          </p:cNvPicPr>
          <p:nvPr/>
        </p:nvPicPr>
        <p:blipFill>
          <a:blip r:embed="rId3"/>
          <a:stretch>
            <a:fillRect/>
          </a:stretch>
        </p:blipFill>
        <p:spPr>
          <a:xfrm>
            <a:off x="-12700" y="1010920"/>
            <a:ext cx="9169400" cy="4456430"/>
          </a:xfrm>
          <a:prstGeom prst="rect">
            <a:avLst/>
          </a:prstGeom>
        </p:spPr>
      </p:pic>
      <p:sp>
        <p:nvSpPr>
          <p:cNvPr id="5" name="矩形 12"/>
          <p:cNvSpPr/>
          <p:nvPr/>
        </p:nvSpPr>
        <p:spPr>
          <a:xfrm>
            <a:off x="2469515" y="3159125"/>
            <a:ext cx="6394450" cy="303530"/>
          </a:xfrm>
          <a:prstGeom prst="rect">
            <a:avLst/>
          </a:prstGeom>
          <a:noFill/>
          <a:ln w="25400" cap="flat" cmpd="sng">
            <a:solidFill>
              <a:srgbClr val="FF0000"/>
            </a:solidFill>
            <a:prstDash val="solid"/>
            <a:miter/>
            <a:headEnd type="none" w="med" len="med"/>
            <a:tailEnd type="none" w="med" len="med"/>
          </a:ln>
        </p:spPr>
        <p:txBody>
          <a:bodyPr wrap="square" anchor="ctr"/>
          <a:p>
            <a:pPr lvl="0" indent="0" algn="ctr"/>
            <a:endParaRPr lang="zh-CN" altLang="en-US" sz="2400" dirty="0">
              <a:solidFill>
                <a:srgbClr val="FFFFFF"/>
              </a:solidFill>
              <a:latin typeface="Calibri" panose="020F0502020204030204" pitchFamily="34" charset="0"/>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3081655" y="3462655"/>
            <a:ext cx="6017260" cy="2385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ldLvl="0" animBg="1"/>
      <p:bldP spid="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图片 8"/>
          <p:cNvPicPr>
            <a:picLocks noChangeAspect="1"/>
          </p:cNvPicPr>
          <p:nvPr/>
        </p:nvPicPr>
        <p:blipFill>
          <a:blip r:embed="rId1"/>
          <a:stretch>
            <a:fillRect/>
          </a:stretch>
        </p:blipFill>
        <p:spPr>
          <a:xfrm>
            <a:off x="1696720" y="1677035"/>
            <a:ext cx="7401560" cy="5171440"/>
          </a:xfrm>
          <a:prstGeom prst="rect">
            <a:avLst/>
          </a:prstGeom>
        </p:spPr>
      </p:pic>
      <p:sp>
        <p:nvSpPr>
          <p:cNvPr id="37890" name="Rectangle 18"/>
          <p:cNvSpPr/>
          <p:nvPr/>
        </p:nvSpPr>
        <p:spPr>
          <a:xfrm>
            <a:off x="533400" y="381000"/>
            <a:ext cx="2199640" cy="483235"/>
          </a:xfrm>
          <a:prstGeom prst="rect">
            <a:avLst/>
          </a:prstGeom>
          <a:noFill/>
          <a:ln w="9525">
            <a:noFill/>
            <a:miter/>
          </a:ln>
        </p:spPr>
        <p:txBody>
          <a:bodyPr wrap="none" anchor="t">
            <a:spAutoFit/>
          </a:bodyPr>
          <a:p>
            <a:pPr lvl="0">
              <a:spcBef>
                <a:spcPct val="50000"/>
              </a:spcBef>
            </a:pPr>
            <a:r>
              <a:rPr lang="en-US" altLang="zh-CN" sz="2400" b="1" dirty="0">
                <a:solidFill>
                  <a:srgbClr val="000000"/>
                </a:solidFill>
                <a:latin typeface="微软雅黑" panose="020B0503020204020204" charset="-122"/>
                <a:ea typeface="微软雅黑" panose="020B0503020204020204" charset="-122"/>
              </a:rPr>
              <a:t>6</a:t>
            </a:r>
            <a:r>
              <a:rPr lang="zh-CN" altLang="en-US" sz="2400" b="1" dirty="0">
                <a:solidFill>
                  <a:srgbClr val="000000"/>
                </a:solidFill>
                <a:latin typeface="微软雅黑" panose="020B0503020204020204" charset="-122"/>
                <a:ea typeface="微软雅黑" panose="020B0503020204020204" charset="-122"/>
              </a:rPr>
              <a:t>、知网节功能</a:t>
            </a:r>
            <a:endParaRPr lang="zh-CN" altLang="en-US" sz="2400" b="1" dirty="0">
              <a:solidFill>
                <a:srgbClr val="000000"/>
              </a:solidFill>
              <a:latin typeface="微软雅黑" panose="020B0503020204020204" charset="-122"/>
              <a:ea typeface="微软雅黑" panose="020B0503020204020204" charset="-122"/>
            </a:endParaRPr>
          </a:p>
        </p:txBody>
      </p:sp>
      <p:sp>
        <p:nvSpPr>
          <p:cNvPr id="20486" name="矩形 20485"/>
          <p:cNvSpPr/>
          <p:nvPr/>
        </p:nvSpPr>
        <p:spPr>
          <a:xfrm>
            <a:off x="1696720" y="2460625"/>
            <a:ext cx="2476500" cy="30353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5" name="矩形 4"/>
          <p:cNvSpPr/>
          <p:nvPr/>
        </p:nvSpPr>
        <p:spPr>
          <a:xfrm>
            <a:off x="3203575" y="2903855"/>
            <a:ext cx="2201545" cy="24130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6" name="矩形 5"/>
          <p:cNvSpPr/>
          <p:nvPr/>
        </p:nvSpPr>
        <p:spPr>
          <a:xfrm>
            <a:off x="3204210" y="4128135"/>
            <a:ext cx="2413635" cy="26924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7" name="矩形 6"/>
          <p:cNvSpPr/>
          <p:nvPr/>
        </p:nvSpPr>
        <p:spPr>
          <a:xfrm>
            <a:off x="3203575" y="5492115"/>
            <a:ext cx="2908300" cy="26797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1" name="Rectangle 18"/>
          <p:cNvSpPr/>
          <p:nvPr/>
        </p:nvSpPr>
        <p:spPr>
          <a:xfrm>
            <a:off x="869315" y="1013460"/>
            <a:ext cx="1863725" cy="417830"/>
          </a:xfrm>
          <a:prstGeom prst="rect">
            <a:avLst/>
          </a:prstGeom>
          <a:noFill/>
          <a:ln w="9525">
            <a:noFill/>
            <a:miter/>
          </a:ln>
        </p:spPr>
        <p:txBody>
          <a:bodyPr wrap="none" anchor="t">
            <a:spAutoFit/>
          </a:bodyPr>
          <a:p>
            <a:pPr lvl="0">
              <a:spcBef>
                <a:spcPct val="50000"/>
              </a:spcBef>
            </a:pPr>
            <a:r>
              <a:rPr lang="zh-CN" altLang="en-US" sz="2000" b="1" dirty="0">
                <a:solidFill>
                  <a:srgbClr val="000000"/>
                </a:solidFill>
                <a:latin typeface="微软雅黑" panose="020B0503020204020204" charset="-122"/>
                <a:ea typeface="微软雅黑" panose="020B0503020204020204" charset="-122"/>
              </a:rPr>
              <a:t>（</a:t>
            </a:r>
            <a:r>
              <a:rPr lang="en-US" altLang="zh-CN" sz="2000" b="1" dirty="0">
                <a:solidFill>
                  <a:srgbClr val="000000"/>
                </a:solidFill>
                <a:latin typeface="微软雅黑" panose="020B0503020204020204" charset="-122"/>
                <a:ea typeface="微软雅黑" panose="020B0503020204020204" charset="-122"/>
              </a:rPr>
              <a:t>1</a:t>
            </a:r>
            <a:r>
              <a:rPr lang="zh-CN" altLang="en-US" sz="2000" b="1" dirty="0">
                <a:solidFill>
                  <a:srgbClr val="000000"/>
                </a:solidFill>
                <a:latin typeface="微软雅黑" panose="020B0503020204020204" charset="-122"/>
                <a:ea typeface="微软雅黑" panose="020B0503020204020204" charset="-122"/>
              </a:rPr>
              <a:t>）节点文献</a:t>
            </a:r>
            <a:endParaRPr lang="zh-CN" altLang="en-US" sz="2000" b="1" dirty="0">
              <a:solidFill>
                <a:srgbClr val="000000"/>
              </a:solidFill>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2"/>
          <a:stretch>
            <a:fillRect/>
          </a:stretch>
        </p:blipFill>
        <p:spPr>
          <a:xfrm>
            <a:off x="-13335" y="1431290"/>
            <a:ext cx="6125210" cy="3213735"/>
          </a:xfrm>
          <a:prstGeom prst="rect">
            <a:avLst/>
          </a:prstGeom>
        </p:spPr>
      </p:pic>
      <p:pic>
        <p:nvPicPr>
          <p:cNvPr id="14" name="图片 13"/>
          <p:cNvPicPr>
            <a:picLocks noChangeAspect="1"/>
          </p:cNvPicPr>
          <p:nvPr/>
        </p:nvPicPr>
        <p:blipFill>
          <a:blip r:embed="rId3"/>
          <a:stretch>
            <a:fillRect/>
          </a:stretch>
        </p:blipFill>
        <p:spPr>
          <a:xfrm>
            <a:off x="-13335" y="3848100"/>
            <a:ext cx="6160135" cy="3000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500"/>
                                        <p:tgtEl>
                                          <p:spTgt spid="13"/>
                                        </p:tgtEl>
                                        <p:attrNameLst>
                                          <p:attrName>ppt_x</p:attrName>
                                        </p:attrNameLst>
                                      </p:cBhvr>
                                      <p:tavLst>
                                        <p:tav tm="0">
                                          <p:val>
                                            <p:strVal val="ppt_x"/>
                                          </p:val>
                                        </p:tav>
                                        <p:tav tm="100000">
                                          <p:val>
                                            <p:strVal val="0-ppt_w/2"/>
                                          </p:val>
                                        </p:tav>
                                      </p:tavLst>
                                    </p:anim>
                                    <p:anim calcmode="lin" valueType="num">
                                      <p:cBhvr additive="base">
                                        <p:cTn id="23" dur="500"/>
                                        <p:tgtEl>
                                          <p:spTgt spid="13"/>
                                        </p:tgtEl>
                                        <p:attrNameLst>
                                          <p:attrName>ppt_y</p:attrName>
                                        </p:attrNameLst>
                                      </p:cBhvr>
                                      <p:tavLst>
                                        <p:tav tm="0">
                                          <p:val>
                                            <p:strVal val="ppt_y"/>
                                          </p:val>
                                        </p:tav>
                                        <p:tav tm="100000">
                                          <p:val>
                                            <p:strVal val="ppt_y"/>
                                          </p:val>
                                        </p:tav>
                                      </p:tavLst>
                                    </p:anim>
                                    <p:set>
                                      <p:cBhvr>
                                        <p:cTn id="24" dur="1" fill="hold">
                                          <p:stCondLst>
                                            <p:cond delay="4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4"/>
                                        </p:tgtEl>
                                        <p:attrNameLst>
                                          <p:attrName>ppt_x</p:attrName>
                                        </p:attrNameLst>
                                      </p:cBhvr>
                                      <p:tavLst>
                                        <p:tav tm="0">
                                          <p:val>
                                            <p:strVal val="ppt_x"/>
                                          </p:val>
                                        </p:tav>
                                        <p:tav tm="100000">
                                          <p:val>
                                            <p:strVal val="ppt_x"/>
                                          </p:val>
                                        </p:tav>
                                      </p:tavLst>
                                    </p:anim>
                                    <p:anim calcmode="lin" valueType="num">
                                      <p:cBhvr additive="base">
                                        <p:cTn id="40" dur="500"/>
                                        <p:tgtEl>
                                          <p:spTgt spid="14"/>
                                        </p:tgtEl>
                                        <p:attrNameLst>
                                          <p:attrName>ppt_y</p:attrName>
                                        </p:attrNameLst>
                                      </p:cBhvr>
                                      <p:tavLst>
                                        <p:tav tm="0">
                                          <p:val>
                                            <p:strVal val="ppt_y"/>
                                          </p:val>
                                        </p:tav>
                                        <p:tav tm="100000">
                                          <p:val>
                                            <p:strVal val="1+ppt_h/2"/>
                                          </p:val>
                                        </p:tav>
                                      </p:tavLst>
                                    </p:anim>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p:cNvPicPr>
            <a:picLocks noChangeAspect="1"/>
          </p:cNvPicPr>
          <p:nvPr/>
        </p:nvPicPr>
        <p:blipFill>
          <a:blip r:embed="rId1"/>
          <a:stretch>
            <a:fillRect/>
          </a:stretch>
        </p:blipFill>
        <p:spPr>
          <a:xfrm>
            <a:off x="1561465" y="8255"/>
            <a:ext cx="7581265" cy="6228715"/>
          </a:xfrm>
          <a:prstGeom prst="rect">
            <a:avLst/>
          </a:prstGeom>
        </p:spPr>
      </p:pic>
      <p:sp>
        <p:nvSpPr>
          <p:cNvPr id="22533" name="矩形 22532"/>
          <p:cNvSpPr/>
          <p:nvPr/>
        </p:nvSpPr>
        <p:spPr>
          <a:xfrm>
            <a:off x="3317240" y="424180"/>
            <a:ext cx="1297940" cy="41592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5" name=" 5"/>
          <p:cNvSpPr/>
          <p:nvPr/>
        </p:nvSpPr>
        <p:spPr>
          <a:xfrm rot="10800000">
            <a:off x="2222500" y="840105"/>
            <a:ext cx="1518920" cy="1027430"/>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6" name="矩形 5"/>
          <p:cNvSpPr/>
          <p:nvPr/>
        </p:nvSpPr>
        <p:spPr>
          <a:xfrm>
            <a:off x="1561465" y="1959610"/>
            <a:ext cx="2623185" cy="29019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pic>
        <p:nvPicPr>
          <p:cNvPr id="14" name="图片 13"/>
          <p:cNvPicPr>
            <a:picLocks noChangeAspect="1"/>
          </p:cNvPicPr>
          <p:nvPr/>
        </p:nvPicPr>
        <p:blipFill>
          <a:blip r:embed="rId2"/>
          <a:stretch>
            <a:fillRect/>
          </a:stretch>
        </p:blipFill>
        <p:spPr>
          <a:xfrm>
            <a:off x="1005840" y="56515"/>
            <a:ext cx="8136890" cy="6744335"/>
          </a:xfrm>
          <a:prstGeom prst="rect">
            <a:avLst/>
          </a:prstGeom>
        </p:spPr>
      </p:pic>
      <p:sp>
        <p:nvSpPr>
          <p:cNvPr id="7" name=" 5"/>
          <p:cNvSpPr/>
          <p:nvPr/>
        </p:nvSpPr>
        <p:spPr>
          <a:xfrm rot="10800000">
            <a:off x="4991100" y="995045"/>
            <a:ext cx="1534795" cy="96456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矩形 7"/>
          <p:cNvSpPr/>
          <p:nvPr/>
        </p:nvSpPr>
        <p:spPr>
          <a:xfrm>
            <a:off x="6010275" y="520065"/>
            <a:ext cx="1339215" cy="41592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2" name="矩形 11"/>
          <p:cNvSpPr/>
          <p:nvPr/>
        </p:nvSpPr>
        <p:spPr>
          <a:xfrm>
            <a:off x="1005840" y="1959610"/>
            <a:ext cx="4504055" cy="33210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5" name="Rectangle 18"/>
          <p:cNvSpPr/>
          <p:nvPr/>
        </p:nvSpPr>
        <p:spPr>
          <a:xfrm>
            <a:off x="53975" y="754380"/>
            <a:ext cx="1355090" cy="875030"/>
          </a:xfrm>
          <a:prstGeom prst="rect">
            <a:avLst/>
          </a:prstGeom>
          <a:noFill/>
          <a:ln w="9525">
            <a:noFill/>
            <a:miter/>
          </a:ln>
        </p:spPr>
        <p:txBody>
          <a:bodyPr wrap="square" anchor="t">
            <a:spAutoFit/>
          </a:bodyPr>
          <a:p>
            <a:pPr lvl="0">
              <a:spcBef>
                <a:spcPct val="50000"/>
              </a:spcBef>
            </a:pPr>
            <a:r>
              <a:rPr lang="zh-CN" altLang="en-US" sz="2000" b="1" dirty="0">
                <a:solidFill>
                  <a:srgbClr val="000000"/>
                </a:solidFill>
                <a:latin typeface="微软雅黑" panose="020B0503020204020204" charset="-122"/>
                <a:ea typeface="微软雅黑" panose="020B0503020204020204" charset="-122"/>
              </a:rPr>
              <a:t>（</a:t>
            </a:r>
            <a:r>
              <a:rPr lang="en-US" altLang="zh-CN" sz="2000" b="1" dirty="0">
                <a:solidFill>
                  <a:srgbClr val="000000"/>
                </a:solidFill>
                <a:latin typeface="微软雅黑" panose="020B0503020204020204" charset="-122"/>
                <a:ea typeface="微软雅黑" panose="020B0503020204020204" charset="-122"/>
              </a:rPr>
              <a:t>2</a:t>
            </a:r>
            <a:r>
              <a:rPr lang="zh-CN" altLang="en-US" sz="2000" b="1" dirty="0">
                <a:solidFill>
                  <a:srgbClr val="000000"/>
                </a:solidFill>
                <a:latin typeface="微软雅黑" panose="020B0503020204020204" charset="-122"/>
                <a:ea typeface="微软雅黑" panose="020B0503020204020204" charset="-122"/>
              </a:rPr>
              <a:t>）</a:t>
            </a:r>
            <a:endParaRPr lang="zh-CN" altLang="en-US" sz="2000" b="1" dirty="0">
              <a:solidFill>
                <a:srgbClr val="000000"/>
              </a:solidFill>
              <a:latin typeface="微软雅黑" panose="020B0503020204020204" charset="-122"/>
              <a:ea typeface="微软雅黑" panose="020B0503020204020204" charset="-122"/>
            </a:endParaRPr>
          </a:p>
          <a:p>
            <a:pPr lvl="0">
              <a:spcBef>
                <a:spcPct val="50000"/>
              </a:spcBef>
            </a:pPr>
            <a:r>
              <a:rPr lang="zh-CN" altLang="en-US" sz="2000" b="1" dirty="0">
                <a:solidFill>
                  <a:srgbClr val="000000"/>
                </a:solidFill>
                <a:latin typeface="微软雅黑" panose="020B0503020204020204" charset="-122"/>
                <a:ea typeface="微软雅黑" panose="020B0503020204020204" charset="-122"/>
              </a:rPr>
              <a:t>引文网络</a:t>
            </a:r>
            <a:endParaRPr lang="zh-CN" altLang="en-US" sz="2000" b="1" dirty="0">
              <a:solidFill>
                <a:srgbClr val="000000"/>
              </a:solidFill>
              <a:latin typeface="微软雅黑" panose="020B0503020204020204" charset="-122"/>
              <a:ea typeface="微软雅黑" panose="020B0503020204020204" charset="-122"/>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bldLvl="0" animBg="1"/>
      <p:bldP spid="7" grpId="0" bldLvl="0" animBg="1"/>
      <p:bldP spid="1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40765" y="21590"/>
            <a:ext cx="8081010" cy="6828155"/>
          </a:xfrm>
          <a:prstGeom prst="rect">
            <a:avLst/>
          </a:prstGeom>
        </p:spPr>
      </p:pic>
      <p:sp>
        <p:nvSpPr>
          <p:cNvPr id="15" name="Rectangle 18"/>
          <p:cNvSpPr/>
          <p:nvPr/>
        </p:nvSpPr>
        <p:spPr>
          <a:xfrm>
            <a:off x="220345" y="587375"/>
            <a:ext cx="721360" cy="1332230"/>
          </a:xfrm>
          <a:prstGeom prst="rect">
            <a:avLst/>
          </a:prstGeom>
          <a:noFill/>
          <a:ln w="9525">
            <a:noFill/>
            <a:miter/>
          </a:ln>
        </p:spPr>
        <p:txBody>
          <a:bodyPr wrap="square" anchor="t">
            <a:spAutoFit/>
          </a:bodyPr>
          <a:p>
            <a:pPr lvl="0">
              <a:spcBef>
                <a:spcPct val="50000"/>
              </a:spcBef>
            </a:pPr>
            <a:r>
              <a:rPr lang="zh-CN" altLang="en-US" sz="2000" b="1" dirty="0">
                <a:solidFill>
                  <a:srgbClr val="000000"/>
                </a:solidFill>
                <a:latin typeface="微软雅黑" panose="020B0503020204020204" charset="-122"/>
                <a:ea typeface="微软雅黑" panose="020B0503020204020204" charset="-122"/>
              </a:rPr>
              <a:t>（</a:t>
            </a:r>
            <a:r>
              <a:rPr lang="en-US" altLang="zh-CN" sz="2000" b="1" dirty="0">
                <a:solidFill>
                  <a:srgbClr val="000000"/>
                </a:solidFill>
                <a:latin typeface="微软雅黑" panose="020B0503020204020204" charset="-122"/>
                <a:ea typeface="微软雅黑" panose="020B0503020204020204" charset="-122"/>
              </a:rPr>
              <a:t>3</a:t>
            </a:r>
            <a:r>
              <a:rPr lang="zh-CN" altLang="en-US" sz="2000" b="1" dirty="0">
                <a:solidFill>
                  <a:srgbClr val="000000"/>
                </a:solidFill>
                <a:latin typeface="微软雅黑" panose="020B0503020204020204" charset="-122"/>
                <a:ea typeface="微软雅黑" panose="020B0503020204020204" charset="-122"/>
              </a:rPr>
              <a:t>）相关文献推送</a:t>
            </a:r>
            <a:endParaRPr lang="zh-CN" altLang="en-US" sz="2000" b="1" dirty="0">
              <a:solidFill>
                <a:srgbClr val="000000"/>
              </a:solidFill>
              <a:latin typeface="微软雅黑" panose="020B0503020204020204" charset="-122"/>
              <a:ea typeface="微软雅黑" panose="020B0503020204020204" charset="-122"/>
            </a:endParaRPr>
          </a:p>
        </p:txBody>
      </p:sp>
      <p:sp>
        <p:nvSpPr>
          <p:cNvPr id="8" name="矩形 7"/>
          <p:cNvSpPr/>
          <p:nvPr/>
        </p:nvSpPr>
        <p:spPr>
          <a:xfrm>
            <a:off x="1040765" y="21590"/>
            <a:ext cx="2955290" cy="27686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5" name="矩形 4"/>
          <p:cNvSpPr/>
          <p:nvPr/>
        </p:nvSpPr>
        <p:spPr>
          <a:xfrm>
            <a:off x="1040765" y="3577590"/>
            <a:ext cx="6495415" cy="27686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89965" y="29210"/>
            <a:ext cx="8120380" cy="4695190"/>
          </a:xfrm>
          <a:prstGeom prst="rect">
            <a:avLst/>
          </a:prstGeom>
        </p:spPr>
      </p:pic>
      <p:pic>
        <p:nvPicPr>
          <p:cNvPr id="4" name="图片 3"/>
          <p:cNvPicPr>
            <a:picLocks noChangeAspect="1"/>
          </p:cNvPicPr>
          <p:nvPr/>
        </p:nvPicPr>
        <p:blipFill>
          <a:blip r:embed="rId2"/>
          <a:stretch>
            <a:fillRect/>
          </a:stretch>
        </p:blipFill>
        <p:spPr>
          <a:xfrm>
            <a:off x="989965" y="1341755"/>
            <a:ext cx="8147050" cy="4083685"/>
          </a:xfrm>
          <a:prstGeom prst="rect">
            <a:avLst/>
          </a:prstGeom>
        </p:spPr>
      </p:pic>
      <p:pic>
        <p:nvPicPr>
          <p:cNvPr id="5" name="图片 4"/>
          <p:cNvPicPr>
            <a:picLocks noChangeAspect="1"/>
          </p:cNvPicPr>
          <p:nvPr/>
        </p:nvPicPr>
        <p:blipFill>
          <a:blip r:embed="rId3"/>
          <a:stretch>
            <a:fillRect/>
          </a:stretch>
        </p:blipFill>
        <p:spPr>
          <a:xfrm>
            <a:off x="953135" y="2725420"/>
            <a:ext cx="8157210" cy="4093845"/>
          </a:xfrm>
          <a:prstGeom prst="rect">
            <a:avLst/>
          </a:prstGeom>
        </p:spPr>
      </p:pic>
      <p:sp>
        <p:nvSpPr>
          <p:cNvPr id="10" name="矩形 9"/>
          <p:cNvSpPr/>
          <p:nvPr/>
        </p:nvSpPr>
        <p:spPr>
          <a:xfrm>
            <a:off x="1709420" y="969010"/>
            <a:ext cx="1156970" cy="27686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1" name="矩形 10"/>
          <p:cNvSpPr/>
          <p:nvPr/>
        </p:nvSpPr>
        <p:spPr>
          <a:xfrm>
            <a:off x="1473835" y="1918335"/>
            <a:ext cx="1156970" cy="27686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12" name="矩形 11"/>
          <p:cNvSpPr/>
          <p:nvPr/>
        </p:nvSpPr>
        <p:spPr>
          <a:xfrm>
            <a:off x="1320800" y="3117215"/>
            <a:ext cx="1156970" cy="27686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文本框 6"/>
          <p:cNvSpPr txBox="1"/>
          <p:nvPr/>
        </p:nvSpPr>
        <p:spPr>
          <a:xfrm>
            <a:off x="44450" y="1457325"/>
            <a:ext cx="4205288" cy="3389630"/>
          </a:xfrm>
          <a:prstGeom prst="rect">
            <a:avLst/>
          </a:prstGeom>
          <a:noFill/>
          <a:ln w="9525">
            <a:noFill/>
            <a:miter/>
          </a:ln>
        </p:spPr>
        <p:txBody>
          <a:bodyPr anchor="t">
            <a:spAutoFit/>
          </a:bodyPr>
          <a:p>
            <a:pPr lvl="0" algn="ctr"/>
            <a:r>
              <a:rPr lang="en-US" altLang="x-none" sz="19900" dirty="0">
                <a:solidFill>
                  <a:schemeClr val="accent2"/>
                </a:solidFill>
                <a:latin typeface="Arial Black" panose="020B0A04020102020204" pitchFamily="2" charset="0"/>
                <a:ea typeface="微软雅黑" panose="020B0503020204020204" charset="-122"/>
              </a:rPr>
              <a:t>0</a:t>
            </a:r>
            <a:r>
              <a:rPr lang="en-US" altLang="zh-CN" sz="19900" dirty="0">
                <a:solidFill>
                  <a:schemeClr val="accent2"/>
                </a:solidFill>
                <a:latin typeface="Arial Black" panose="020B0A04020102020204" pitchFamily="2" charset="0"/>
                <a:ea typeface="微软雅黑" panose="020B0503020204020204" charset="-122"/>
              </a:rPr>
              <a:t>3</a:t>
            </a:r>
            <a:endParaRPr lang="en-US" altLang="zh-CN" sz="19900" dirty="0">
              <a:solidFill>
                <a:schemeClr val="accent2"/>
              </a:solidFill>
              <a:latin typeface="Arial Black" panose="020B0A04020102020204" pitchFamily="2" charset="0"/>
              <a:ea typeface="微软雅黑" panose="020B0503020204020204" charset="-122"/>
            </a:endParaRPr>
          </a:p>
        </p:txBody>
      </p:sp>
      <p:sp>
        <p:nvSpPr>
          <p:cNvPr id="44034" name="文本框 7"/>
          <p:cNvSpPr txBox="1"/>
          <p:nvPr/>
        </p:nvSpPr>
        <p:spPr>
          <a:xfrm>
            <a:off x="0" y="2854960"/>
            <a:ext cx="3887788" cy="640080"/>
          </a:xfrm>
          <a:prstGeom prst="rect">
            <a:avLst/>
          </a:prstGeom>
          <a:solidFill>
            <a:srgbClr val="FFFFFF"/>
          </a:solidFill>
          <a:ln w="9525">
            <a:noFill/>
            <a:miter/>
          </a:ln>
        </p:spPr>
        <p:txBody>
          <a:bodyPr anchor="t">
            <a:spAutoFit/>
          </a:bodyPr>
          <a:p>
            <a:pPr lvl="0"/>
            <a:r>
              <a:rPr lang="en-US" altLang="x-none" sz="3600" dirty="0">
                <a:solidFill>
                  <a:srgbClr val="83B40D"/>
                </a:solidFill>
                <a:latin typeface="Times New Roman" panose="02020603050405020304" pitchFamily="2" charset="0"/>
                <a:ea typeface="Times New Roman" panose="02020603050405020304" pitchFamily="2" charset="0"/>
              </a:rPr>
              <a:t>    </a:t>
            </a:r>
            <a:r>
              <a:rPr lang="en-US" altLang="x-none" sz="3600" dirty="0">
                <a:latin typeface="Times New Roman" panose="02020603050405020304" pitchFamily="2" charset="0"/>
                <a:ea typeface="Times New Roman" panose="02020603050405020304" pitchFamily="2" charset="0"/>
              </a:rPr>
              <a:t>  </a:t>
            </a:r>
            <a:r>
              <a:rPr lang="en-US" altLang="x-none" sz="3600" b="1" dirty="0">
                <a:latin typeface="Times New Roman" panose="02020603050405020304" pitchFamily="2" charset="0"/>
                <a:ea typeface="Times New Roman" panose="02020603050405020304" pitchFamily="2" charset="0"/>
              </a:rPr>
              <a:t>PART </a:t>
            </a:r>
            <a:r>
              <a:rPr lang="en-US" altLang="zh-CN" sz="3600" b="1" dirty="0">
                <a:latin typeface="Times New Roman" panose="02020603050405020304" pitchFamily="2" charset="0"/>
                <a:ea typeface="宋体" panose="02010600030101010101" pitchFamily="2" charset="-122"/>
              </a:rPr>
              <a:t>THREE</a:t>
            </a:r>
            <a:endParaRPr lang="en-US" altLang="zh-CN" sz="3600" b="1" dirty="0">
              <a:latin typeface="Times New Roman" panose="02020603050405020304" pitchFamily="2" charset="0"/>
              <a:ea typeface="宋体" panose="02010600030101010101" pitchFamily="2" charset="-122"/>
            </a:endParaRPr>
          </a:p>
        </p:txBody>
      </p:sp>
      <p:sp>
        <p:nvSpPr>
          <p:cNvPr id="44035" name="文本框 8"/>
          <p:cNvSpPr txBox="1"/>
          <p:nvPr/>
        </p:nvSpPr>
        <p:spPr>
          <a:xfrm>
            <a:off x="3889375" y="2854960"/>
            <a:ext cx="5075238" cy="613410"/>
          </a:xfrm>
          <a:prstGeom prst="rect">
            <a:avLst/>
          </a:prstGeom>
          <a:noFill/>
          <a:ln w="9525">
            <a:noFill/>
            <a:miter/>
          </a:ln>
        </p:spPr>
        <p:txBody>
          <a:bodyPr wrap="square" anchor="t">
            <a:spAutoFit/>
          </a:bodyPr>
          <a:p>
            <a:pPr lvl="0" algn="ctr"/>
            <a:r>
              <a:rPr lang="zh-CN" altLang="en-US" sz="3200" b="1" dirty="0">
                <a:latin typeface="微软雅黑" panose="020B0503020204020204" charset="-122"/>
                <a:ea typeface="微软雅黑" panose="020B0503020204020204" charset="-122"/>
              </a:rPr>
              <a:t>助力毕业论文撰写</a:t>
            </a:r>
            <a:endParaRPr lang="zh-CN" altLang="en-US" sz="3200" b="1" dirty="0">
              <a:latin typeface="微软雅黑" panose="020B0503020204020204" charset="-122"/>
              <a:ea typeface="微软雅黑" panose="020B0503020204020204" charset="-122"/>
            </a:endParaRPr>
          </a:p>
        </p:txBody>
      </p:sp>
      <p:cxnSp>
        <p:nvCxnSpPr>
          <p:cNvPr id="44036" name="直接连接符 10"/>
          <p:cNvCxnSpPr/>
          <p:nvPr/>
        </p:nvCxnSpPr>
        <p:spPr>
          <a:xfrm>
            <a:off x="3970338" y="3466148"/>
            <a:ext cx="4608512" cy="0"/>
          </a:xfrm>
          <a:prstGeom prst="line">
            <a:avLst/>
          </a:prstGeom>
          <a:ln w="12700" cap="flat" cmpd="sng">
            <a:solidFill>
              <a:schemeClr val="accent2"/>
            </a:solidFill>
            <a:prstDash val="solid"/>
            <a:round/>
            <a:headEnd type="oval" w="med" len="med"/>
            <a:tailEnd type="oval" w="med" len="med"/>
          </a:ln>
        </p:spPr>
      </p:cxnSp>
      <p:sp>
        <p:nvSpPr>
          <p:cNvPr id="44037" name="文本框 5125"/>
          <p:cNvSpPr txBox="1"/>
          <p:nvPr/>
        </p:nvSpPr>
        <p:spPr>
          <a:xfrm>
            <a:off x="3970655" y="3593465"/>
            <a:ext cx="4864735" cy="384810"/>
          </a:xfrm>
          <a:prstGeom prst="rect">
            <a:avLst/>
          </a:prstGeom>
          <a:noFill/>
          <a:ln w="9525">
            <a:noFill/>
            <a:miter/>
          </a:ln>
        </p:spPr>
        <p:txBody>
          <a:bodyPr wrap="square" anchor="t">
            <a:spAutoFit/>
          </a:bodyPr>
          <a:p>
            <a:pPr lvl="0" defTabSz="914400">
              <a:spcBef>
                <a:spcPts val="1000"/>
              </a:spcBef>
              <a:buClr>
                <a:srgbClr val="83B40D"/>
              </a:buClr>
              <a:buSzPct val="80000"/>
              <a:buFont typeface="Wingdings" panose="05000000000000000000" pitchFamily="2" charset="2"/>
              <a:buNone/>
            </a:pPr>
            <a:r>
              <a:rPr lang="zh-CN" altLang="en-US" b="1" dirty="0">
                <a:latin typeface="微软雅黑" panose="020B0503020204020204" charset="-122"/>
                <a:ea typeface="微软雅黑" panose="020B0503020204020204" charset="-122"/>
                <a:sym typeface="Arial" panose="020B0604020202020204" pitchFamily="34" charset="0"/>
              </a:rPr>
              <a:t>1、选题立项；   2、搜集素材；  </a:t>
            </a:r>
            <a:r>
              <a:rPr lang="en-US" altLang="zh-CN" b="1" dirty="0">
                <a:latin typeface="微软雅黑" panose="020B0503020204020204" charset="-122"/>
                <a:ea typeface="微软雅黑" panose="020B0503020204020204" charset="-122"/>
                <a:sym typeface="Arial" panose="020B0604020202020204" pitchFamily="34" charset="0"/>
              </a:rPr>
              <a:t>3</a:t>
            </a:r>
            <a:r>
              <a:rPr lang="zh-CN" altLang="en-US" b="1" dirty="0">
                <a:latin typeface="微软雅黑" panose="020B0503020204020204" charset="-122"/>
                <a:ea typeface="微软雅黑" panose="020B0503020204020204" charset="-122"/>
                <a:sym typeface="Arial" panose="020B0604020202020204" pitchFamily="34" charset="0"/>
              </a:rPr>
              <a:t>、文献管理；</a:t>
            </a:r>
            <a:r>
              <a:rPr lang="zh-CN" altLang="en-US" b="1" dirty="0">
                <a:latin typeface="微软雅黑" panose="020B0503020204020204" charset="-122"/>
                <a:ea typeface="微软雅黑" panose="020B0503020204020204" charset="-122"/>
                <a:sym typeface="Arial" panose="020B0604020202020204" charset="-116"/>
              </a:rPr>
              <a:t> </a:t>
            </a:r>
            <a:r>
              <a:rPr lang="zh-CN" altLang="en-US" b="1" dirty="0">
                <a:latin typeface="Baskerville Old Face" panose="02020602080505020303" pitchFamily="2" charset="0"/>
                <a:ea typeface="微软雅黑" panose="020B0503020204020204" charset="-122"/>
                <a:sym typeface="Arial" panose="020B0604020202020204" charset="-116"/>
              </a:rPr>
              <a:t>       </a:t>
            </a:r>
            <a:endParaRPr lang="zh-CN" altLang="en-US" dirty="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63" name="文本框 32775"/>
          <p:cNvSpPr txBox="1"/>
          <p:nvPr/>
        </p:nvSpPr>
        <p:spPr>
          <a:xfrm>
            <a:off x="483870" y="693420"/>
            <a:ext cx="2804160" cy="483235"/>
          </a:xfrm>
          <a:prstGeom prst="rect">
            <a:avLst/>
          </a:prstGeom>
          <a:noFill/>
          <a:ln w="9525">
            <a:noFill/>
            <a:miter/>
          </a:ln>
        </p:spPr>
        <p:txBody>
          <a:bodyPr wrap="square" anchor="t">
            <a:spAutoFit/>
          </a:bodyPr>
          <a:p>
            <a:pPr lvl="0"/>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（一）选题立项</a:t>
            </a:r>
            <a:endParaRPr lang="en-US" altLang="zh-CN" sz="2400" b="1" dirty="0">
              <a:solidFill>
                <a:srgbClr val="000000"/>
              </a:solidFill>
              <a:latin typeface="微软雅黑" panose="020B0503020204020204" charset="-122"/>
              <a:ea typeface="微软雅黑" panose="020B0503020204020204" charset="-122"/>
              <a:sym typeface="Arial" panose="020B0604020202020204" charset="-116"/>
            </a:endParaRPr>
          </a:p>
        </p:txBody>
      </p:sp>
      <p:sp>
        <p:nvSpPr>
          <p:cNvPr id="6" name="Oval 4"/>
          <p:cNvSpPr>
            <a:spLocks noChangeArrowheads="1"/>
          </p:cNvSpPr>
          <p:nvPr>
            <p:custDataLst>
              <p:tags r:id="rId1"/>
            </p:custDataLst>
          </p:nvPr>
        </p:nvSpPr>
        <p:spPr bwMode="auto">
          <a:xfrm>
            <a:off x="2696358" y="1818075"/>
            <a:ext cx="3978519" cy="3887643"/>
          </a:xfrm>
          <a:prstGeom prst="ellipse">
            <a:avLst/>
          </a:prstGeom>
          <a:noFill/>
          <a:ln w="9525" cap="flat" cmpd="sng">
            <a:solidFill>
              <a:schemeClr val="tx2"/>
            </a:solidFill>
            <a:prstDash val="dash"/>
            <a:round/>
          </a:ln>
          <a:effectLst/>
          <a:extLst>
            <a:ext uri="{909E8E84-426E-40DD-AFC4-6F175D3DCCD1}">
              <a14:hiddenFill xmlns:a14="http://schemas.microsoft.com/office/drawing/2010/main">
                <a:solidFill>
                  <a:srgbClr val="ADFFA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eaLnBrk="1" hangingPunct="1"/>
            <a:endParaRPr lang="zh-CN" altLang="en-US">
              <a:solidFill>
                <a:schemeClr val="bg1"/>
              </a:solidFill>
              <a:latin typeface="+mn-lt"/>
              <a:ea typeface="+mn-ea"/>
              <a:sym typeface="Arial" panose="020B0604020202020204" pitchFamily="34" charset="0"/>
            </a:endParaRPr>
          </a:p>
        </p:txBody>
      </p:sp>
      <p:sp>
        <p:nvSpPr>
          <p:cNvPr id="7" name="Oval 5"/>
          <p:cNvSpPr>
            <a:spLocks noChangeArrowheads="1"/>
          </p:cNvSpPr>
          <p:nvPr>
            <p:custDataLst>
              <p:tags r:id="rId2"/>
            </p:custDataLst>
          </p:nvPr>
        </p:nvSpPr>
        <p:spPr bwMode="auto">
          <a:xfrm>
            <a:off x="5166660" y="4797702"/>
            <a:ext cx="1508218" cy="1516006"/>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专家学者</a:t>
            </a:r>
            <a:endParaRPr lang="zh-CN" altLang="en-US" sz="2000" b="1" dirty="0">
              <a:solidFill>
                <a:schemeClr val="bg1"/>
              </a:solidFill>
              <a:latin typeface="+mj-lt"/>
              <a:ea typeface="+mj-ea"/>
              <a:cs typeface="+mj-cs"/>
              <a:sym typeface="Arial" panose="020B0604020202020204" pitchFamily="34" charset="0"/>
            </a:endParaRPr>
          </a:p>
        </p:txBody>
      </p:sp>
      <p:sp>
        <p:nvSpPr>
          <p:cNvPr id="8" name="Oval 6"/>
          <p:cNvSpPr>
            <a:spLocks noChangeArrowheads="1"/>
          </p:cNvSpPr>
          <p:nvPr>
            <p:custDataLst>
              <p:tags r:id="rId3"/>
            </p:custDataLst>
          </p:nvPr>
        </p:nvSpPr>
        <p:spPr bwMode="auto">
          <a:xfrm>
            <a:off x="5920769" y="2384791"/>
            <a:ext cx="1509805" cy="1512831"/>
          </a:xfrm>
          <a:prstGeom prst="ellipse">
            <a:avLst/>
          </a:prstGeom>
          <a:solidFill>
            <a:srgbClr val="5BAD4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交叉学科</a:t>
            </a:r>
            <a:endParaRPr lang="zh-CN" altLang="en-US" sz="2000" b="1" dirty="0">
              <a:solidFill>
                <a:schemeClr val="bg1"/>
              </a:solidFill>
              <a:latin typeface="+mj-lt"/>
              <a:ea typeface="+mj-ea"/>
              <a:cs typeface="+mj-cs"/>
              <a:sym typeface="Arial" panose="020B0604020202020204" pitchFamily="34" charset="0"/>
            </a:endParaRPr>
          </a:p>
        </p:txBody>
      </p:sp>
      <p:sp>
        <p:nvSpPr>
          <p:cNvPr id="9" name="Oval 7"/>
          <p:cNvSpPr>
            <a:spLocks noChangeArrowheads="1"/>
          </p:cNvSpPr>
          <p:nvPr>
            <p:custDataLst>
              <p:tags r:id="rId4"/>
            </p:custDataLst>
          </p:nvPr>
        </p:nvSpPr>
        <p:spPr bwMode="auto">
          <a:xfrm>
            <a:off x="3880706" y="1062453"/>
            <a:ext cx="1508218" cy="1511244"/>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最热趋势</a:t>
            </a:r>
            <a:endParaRPr lang="zh-CN" altLang="en-US" sz="2000" b="1" dirty="0">
              <a:solidFill>
                <a:schemeClr val="bg1"/>
              </a:solidFill>
              <a:latin typeface="+mj-lt"/>
              <a:ea typeface="+mj-ea"/>
              <a:cs typeface="+mj-cs"/>
              <a:sym typeface="Arial" panose="020B0604020202020204" pitchFamily="34" charset="0"/>
            </a:endParaRPr>
          </a:p>
        </p:txBody>
      </p:sp>
      <p:sp>
        <p:nvSpPr>
          <p:cNvPr id="10" name="Oval 8"/>
          <p:cNvSpPr>
            <a:spLocks noChangeArrowheads="1"/>
          </p:cNvSpPr>
          <p:nvPr>
            <p:custDataLst>
              <p:tags r:id="rId5"/>
            </p:custDataLst>
          </p:nvPr>
        </p:nvSpPr>
        <p:spPr bwMode="auto">
          <a:xfrm>
            <a:off x="1880333" y="2384791"/>
            <a:ext cx="1506631" cy="1512831"/>
          </a:xfrm>
          <a:prstGeom prst="ellipse">
            <a:avLst/>
          </a:prstGeom>
          <a:solidFill>
            <a:srgbClr val="5BAD4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最新研究</a:t>
            </a:r>
            <a:endParaRPr lang="zh-CN" altLang="en-US" sz="2000" b="1" dirty="0">
              <a:solidFill>
                <a:schemeClr val="bg1"/>
              </a:solidFill>
              <a:latin typeface="+mj-lt"/>
              <a:ea typeface="+mj-ea"/>
              <a:cs typeface="+mj-cs"/>
              <a:sym typeface="Arial" panose="020B0604020202020204" pitchFamily="34" charset="0"/>
            </a:endParaRPr>
          </a:p>
        </p:txBody>
      </p:sp>
      <p:sp>
        <p:nvSpPr>
          <p:cNvPr id="11" name="Oval 9"/>
          <p:cNvSpPr>
            <a:spLocks noChangeArrowheads="1"/>
          </p:cNvSpPr>
          <p:nvPr>
            <p:custDataLst>
              <p:tags r:id="rId6"/>
            </p:custDataLst>
          </p:nvPr>
        </p:nvSpPr>
        <p:spPr bwMode="auto">
          <a:xfrm>
            <a:off x="2580464" y="4797702"/>
            <a:ext cx="1509805" cy="1512831"/>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著名院校</a:t>
            </a:r>
            <a:endParaRPr lang="zh-CN" altLang="en-US" sz="2000" b="1" dirty="0">
              <a:solidFill>
                <a:schemeClr val="bg1"/>
              </a:solidFill>
              <a:latin typeface="+mj-lt"/>
              <a:ea typeface="+mj-ea"/>
              <a:cs typeface="+mj-cs"/>
              <a:sym typeface="Arial" panose="020B0604020202020204" pitchFamily="34" charset="0"/>
            </a:endParaRPr>
          </a:p>
        </p:txBody>
      </p:sp>
      <p:sp>
        <p:nvSpPr>
          <p:cNvPr id="12" name="Oval 10"/>
          <p:cNvSpPr>
            <a:spLocks noChangeArrowheads="1"/>
          </p:cNvSpPr>
          <p:nvPr>
            <p:custDataLst>
              <p:tags r:id="rId7"/>
            </p:custDataLst>
          </p:nvPr>
        </p:nvSpPr>
        <p:spPr bwMode="auto">
          <a:xfrm>
            <a:off x="3699719" y="2838800"/>
            <a:ext cx="1959095" cy="1958902"/>
          </a:xfrm>
          <a:prstGeom prst="ellipse">
            <a:avLst/>
          </a:prstGeom>
          <a:solidFill>
            <a:srgbClr val="92CB85"/>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755" tIns="36195" rIns="71755" bIns="36195" anchor="ctr">
            <a:normAutofit/>
          </a:bodyPr>
          <a:lstStyle/>
          <a:p>
            <a:pPr algn="ctr" eaLnBrk="1" hangingPunct="1"/>
            <a:r>
              <a:rPr lang="zh-CN" altLang="en-US" sz="2400" b="1" dirty="0">
                <a:solidFill>
                  <a:schemeClr val="tx1"/>
                </a:solidFill>
                <a:latin typeface="+mj-lt"/>
                <a:ea typeface="+mj-ea"/>
                <a:cs typeface="+mj-cs"/>
                <a:sym typeface="Arial" panose="020B0604020202020204" pitchFamily="34" charset="0"/>
              </a:rPr>
              <a:t>选题立项</a:t>
            </a:r>
            <a:endParaRPr lang="zh-CN" altLang="en-US" sz="2400" b="1" dirty="0">
              <a:solidFill>
                <a:schemeClr val="tx1"/>
              </a:solidFill>
              <a:latin typeface="+mj-lt"/>
              <a:ea typeface="+mj-ea"/>
              <a:cs typeface="+mj-cs"/>
              <a:sym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8786" name="Group 4"/>
          <p:cNvGrpSpPr/>
          <p:nvPr/>
        </p:nvGrpSpPr>
        <p:grpSpPr>
          <a:xfrm>
            <a:off x="1692275" y="1198563"/>
            <a:ext cx="5554663" cy="982662"/>
            <a:chOff x="0" y="0"/>
            <a:chExt cx="3984" cy="912"/>
          </a:xfrm>
        </p:grpSpPr>
        <p:sp>
          <p:nvSpPr>
            <p:cNvPr id="13316" name="AutoShape 5"/>
            <p:cNvSpPr/>
            <p:nvPr/>
          </p:nvSpPr>
          <p:spPr>
            <a:xfrm>
              <a:off x="0" y="0"/>
              <a:ext cx="3984" cy="912"/>
            </a:xfrm>
            <a:prstGeom prst="roundRect">
              <a:avLst>
                <a:gd name="adj" fmla="val 10889"/>
              </a:avLst>
            </a:prstGeom>
            <a:gradFill rotWithShape="1">
              <a:gsLst>
                <a:gs pos="0">
                  <a:srgbClr val="F3F3F3"/>
                </a:gs>
                <a:gs pos="50000">
                  <a:srgbClr val="DDDDDD"/>
                </a:gs>
                <a:gs pos="100000">
                  <a:srgbClr val="F3F3F3"/>
                </a:gs>
              </a:gsLst>
              <a:lin ang="18900000" scaled="1"/>
              <a:tileRect/>
            </a:gradFill>
            <a:ln w="38100" cap="flat" cmpd="sng">
              <a:solidFill>
                <a:srgbClr val="FFFFFF"/>
              </a:solidFill>
              <a:prstDash val="solid"/>
              <a:headEnd type="none" w="med" len="med"/>
              <a:tailEnd type="none" w="med" len="me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grpSp>
          <p:nvGrpSpPr>
            <p:cNvPr id="118788" name="Group 6"/>
            <p:cNvGrpSpPr/>
            <p:nvPr/>
          </p:nvGrpSpPr>
          <p:grpSpPr>
            <a:xfrm>
              <a:off x="87" y="84"/>
              <a:ext cx="769" cy="746"/>
              <a:chOff x="0" y="0"/>
              <a:chExt cx="769" cy="746"/>
            </a:xfrm>
          </p:grpSpPr>
          <p:sp>
            <p:nvSpPr>
              <p:cNvPr id="13318" name="AutoShape 7"/>
              <p:cNvSpPr/>
              <p:nvPr/>
            </p:nvSpPr>
            <p:spPr>
              <a:xfrm>
                <a:off x="0" y="0"/>
                <a:ext cx="769" cy="746"/>
              </a:xfrm>
              <a:prstGeom prst="roundRect">
                <a:avLst>
                  <a:gd name="adj" fmla="val 11921"/>
                </a:avLst>
              </a:prstGeom>
              <a:gradFill rotWithShape="1">
                <a:gsLst>
                  <a:gs pos="0">
                    <a:srgbClr val="FFFF66"/>
                  </a:gs>
                  <a:gs pos="94000">
                    <a:srgbClr val="FFC000"/>
                  </a:gs>
                </a:gsLst>
                <a:lin ang="5400000" scaled="1"/>
                <a:tileRect/>
              </a:gradFill>
              <a:ln w="38100" cap="flat" cmpd="sng">
                <a:solidFill>
                  <a:schemeClr val="bg1"/>
                </a:solidFill>
                <a:prstDash val="soli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13322" name="Text Box 9"/>
              <p:cNvSpPr txBox="1"/>
              <p:nvPr/>
            </p:nvSpPr>
            <p:spPr>
              <a:xfrm>
                <a:off x="224" y="189"/>
                <a:ext cx="342" cy="382"/>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rPr>
                  <a:t>二</a:t>
                </a:r>
                <a:endPar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endParaRPr>
              </a:p>
            </p:txBody>
          </p:sp>
        </p:grpSp>
        <p:sp>
          <p:nvSpPr>
            <p:cNvPr id="118791" name="Text Box 10"/>
            <p:cNvSpPr txBox="1"/>
            <p:nvPr/>
          </p:nvSpPr>
          <p:spPr>
            <a:xfrm>
              <a:off x="960" y="140"/>
              <a:ext cx="2928" cy="671"/>
            </a:xfrm>
            <a:prstGeom prst="rect">
              <a:avLst/>
            </a:prstGeom>
            <a:noFill/>
            <a:ln w="9525">
              <a:noFill/>
            </a:ln>
          </p:spPr>
          <p:txBody>
            <a:bodyPr anchor="t">
              <a:spAutoFit/>
            </a:bodyPr>
            <a:p>
              <a:pPr lvl="0" indent="0" eaLnBrk="1" hangingPunct="1"/>
              <a:r>
                <a:rPr lang="zh-CN" altLang="en-US" sz="2000" b="1" dirty="0">
                  <a:solidFill>
                    <a:srgbClr val="0B0801"/>
                  </a:solidFill>
                  <a:latin typeface="微软雅黑" panose="020B0503020204020204" charset="-122"/>
                  <a:ea typeface="微软雅黑" panose="020B0503020204020204" charset="-122"/>
                </a:rPr>
                <a:t>中国知网是全球信息量最大、最具价值的中文网站</a:t>
              </a:r>
              <a:endParaRPr lang="zh-CN" altLang="en-US" sz="2000" b="1" dirty="0">
                <a:solidFill>
                  <a:srgbClr val="0B0801"/>
                </a:solidFill>
                <a:latin typeface="微软雅黑" panose="020B0503020204020204" charset="-122"/>
                <a:ea typeface="微软雅黑" panose="020B0503020204020204" charset="-122"/>
              </a:endParaRPr>
            </a:p>
          </p:txBody>
        </p:sp>
      </p:grpSp>
      <p:sp>
        <p:nvSpPr>
          <p:cNvPr id="118792" name="Text Box 11"/>
          <p:cNvSpPr txBox="1"/>
          <p:nvPr/>
        </p:nvSpPr>
        <p:spPr>
          <a:xfrm>
            <a:off x="784860" y="2668905"/>
            <a:ext cx="7574915" cy="2453640"/>
          </a:xfrm>
          <a:prstGeom prst="rect">
            <a:avLst/>
          </a:prstGeom>
          <a:noFill/>
          <a:ln w="9525">
            <a:noFill/>
          </a:ln>
        </p:spPr>
        <p:txBody>
          <a:bodyPr wrap="square" anchor="t">
            <a:spAutoFit/>
          </a:bodyPr>
          <a:p>
            <a:pPr lvl="0" indent="0" eaLnBrk="1" hangingPunct="1">
              <a:lnSpc>
                <a:spcPct val="155000"/>
              </a:lnSpc>
              <a:spcBef>
                <a:spcPct val="50000"/>
              </a:spcBef>
            </a:pPr>
            <a:r>
              <a:rPr lang="zh-CN" altLang="en-US" sz="2000" b="1" dirty="0">
                <a:latin typeface="微软雅黑" panose="020B0503020204020204" charset="-122"/>
                <a:ea typeface="微软雅黑" panose="020B0503020204020204" charset="-122"/>
              </a:rPr>
              <a:t>　　据统计</a:t>
            </a:r>
            <a:r>
              <a:rPr lang="zh-CN" altLang="en-US" sz="2000" dirty="0">
                <a:latin typeface="微软雅黑" panose="020B0503020204020204" charset="-122"/>
                <a:ea typeface="微软雅黑" panose="020B0503020204020204" charset="-122"/>
              </a:rPr>
              <a:t>，中国知网的内容数量大于目前全世界其他所有中文网页内容的数量总和，可谓世界</a:t>
            </a:r>
            <a:r>
              <a:rPr lang="zh-CN" altLang="en-US" sz="2000" b="1" dirty="0">
                <a:solidFill>
                  <a:schemeClr val="accent5"/>
                </a:solidFill>
                <a:latin typeface="微软雅黑" panose="020B0503020204020204" charset="-122"/>
                <a:ea typeface="微软雅黑" panose="020B0503020204020204" charset="-122"/>
              </a:rPr>
              <a:t>第一中文网</a:t>
            </a:r>
            <a:r>
              <a:rPr lang="zh-CN" altLang="en-US" sz="2000" dirty="0">
                <a:latin typeface="微软雅黑" panose="020B0503020204020204" charset="-122"/>
                <a:ea typeface="微软雅黑" panose="020B0503020204020204" charset="-122"/>
              </a:rPr>
              <a:t>。中国知网的信息内容是经过深度加工、编辑、整合、以数据库形式进行有序管理的，内容有明确的来源、出处，内容可信可靠，中国知网的内容有极高的文献收藏价值和使用价值，可以作为学术研究、科学决策的依据。</a:t>
            </a:r>
            <a:endParaRPr lang="zh-CN" altLang="en-US" sz="2000" dirty="0">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1120" y="1753870"/>
            <a:ext cx="9001125" cy="5045710"/>
          </a:xfrm>
          <a:prstGeom prst="rect">
            <a:avLst/>
          </a:prstGeom>
        </p:spPr>
      </p:pic>
      <p:sp>
        <p:nvSpPr>
          <p:cNvPr id="32771" name="线形标注 1 2"/>
          <p:cNvSpPr/>
          <p:nvPr/>
        </p:nvSpPr>
        <p:spPr>
          <a:xfrm>
            <a:off x="1790065" y="2522855"/>
            <a:ext cx="2422525" cy="376238"/>
          </a:xfrm>
          <a:prstGeom prst="borderCallout1">
            <a:avLst>
              <a:gd name="adj1" fmla="val 30407"/>
              <a:gd name="adj2" fmla="val -3148"/>
              <a:gd name="adj3" fmla="val 197468"/>
              <a:gd name="adj4" fmla="val -53435"/>
            </a:avLst>
          </a:prstGeom>
          <a:gradFill rotWithShape="0">
            <a:gsLst>
              <a:gs pos="0">
                <a:srgbClr val="CCFF66"/>
              </a:gs>
              <a:gs pos="100000">
                <a:schemeClr val="bg1"/>
              </a:gs>
            </a:gsLst>
            <a:lin ang="0" scaled="1"/>
            <a:tileRect/>
          </a:gradFill>
          <a:ln w="12700" cap="flat" cmpd="sng">
            <a:solidFill>
              <a:srgbClr val="CCFF66"/>
            </a:solidFill>
            <a:prstDash val="solid"/>
            <a:bevel/>
            <a:headEnd type="none" w="med" len="med"/>
            <a:tailEnd type="none" w="med" len="med"/>
          </a:ln>
        </p:spPr>
        <p:txBody>
          <a:bodyPr wrap="square" lIns="90170" tIns="46990" rIns="90170" bIns="46990" anchor="t"/>
          <a:p>
            <a:pPr lvl="0"/>
            <a:r>
              <a:rPr lang="zh-CN" altLang="en-US" dirty="0">
                <a:latin typeface="华文新魏" panose="02010800040101010101" pitchFamily="2" charset="-122"/>
                <a:ea typeface="微软雅黑" panose="020B0503020204020204" charset="-122"/>
                <a:sym typeface="华文新魏" panose="02010800040101010101" pitchFamily="2" charset="-122"/>
              </a:rPr>
              <a:t>查看最近一年的文献</a:t>
            </a:r>
            <a:endParaRPr lang="zh-CN" altLang="en-US" dirty="0">
              <a:latin typeface="华文新魏" panose="02010800040101010101" pitchFamily="2" charset="-122"/>
              <a:ea typeface="微软雅黑" panose="020B0503020204020204" charset="-122"/>
              <a:sym typeface="华文新魏" panose="02010800040101010101" pitchFamily="2" charset="-122"/>
            </a:endParaRPr>
          </a:p>
        </p:txBody>
      </p:sp>
      <p:sp>
        <p:nvSpPr>
          <p:cNvPr id="32772" name="线形标注 1 2"/>
          <p:cNvSpPr/>
          <p:nvPr/>
        </p:nvSpPr>
        <p:spPr>
          <a:xfrm>
            <a:off x="2591435" y="3347720"/>
            <a:ext cx="3975735" cy="450215"/>
          </a:xfrm>
          <a:prstGeom prst="borderCallout1">
            <a:avLst>
              <a:gd name="adj1" fmla="val 17440"/>
              <a:gd name="adj2" fmla="val -1926"/>
              <a:gd name="adj3" fmla="val 78972"/>
              <a:gd name="adj4" fmla="val -31028"/>
            </a:avLst>
          </a:prstGeom>
          <a:gradFill rotWithShape="0">
            <a:gsLst>
              <a:gs pos="0">
                <a:srgbClr val="CCFF66"/>
              </a:gs>
              <a:gs pos="100000">
                <a:schemeClr val="bg1"/>
              </a:gs>
            </a:gsLst>
            <a:lin ang="0" scaled="1"/>
            <a:tileRect/>
          </a:gradFill>
          <a:ln w="12700" cap="flat" cmpd="sng">
            <a:solidFill>
              <a:srgbClr val="CCFF66"/>
            </a:solidFill>
            <a:prstDash val="solid"/>
            <a:bevel/>
            <a:headEnd type="none" w="med" len="med"/>
            <a:tailEnd type="none" w="med" len="med"/>
          </a:ln>
        </p:spPr>
        <p:txBody>
          <a:bodyPr wrap="square" lIns="90170" tIns="46990" rIns="90170" bIns="46990" anchor="t"/>
          <a:p>
            <a:pPr lvl="0"/>
            <a:r>
              <a:rPr lang="zh-CN" altLang="en-US" dirty="0">
                <a:latin typeface="Verdana" panose="020B0604030504040204" pitchFamily="34" charset="0"/>
                <a:ea typeface="微软雅黑" panose="020B0503020204020204" charset="-122"/>
                <a:sym typeface="Verdana" panose="020B0604030504040204" pitchFamily="34" charset="0"/>
              </a:rPr>
              <a:t>按发表时间排序，找出最新研究成果</a:t>
            </a:r>
            <a:endParaRPr lang="zh-CN" altLang="en-US" dirty="0">
              <a:latin typeface="Verdana" panose="020B0604030504040204" pitchFamily="34" charset="0"/>
              <a:ea typeface="微软雅黑" panose="020B0503020204020204" charset="-122"/>
              <a:sym typeface="Verdana" panose="020B0604030504040204" pitchFamily="34" charset="0"/>
            </a:endParaRPr>
          </a:p>
        </p:txBody>
      </p:sp>
      <p:sp>
        <p:nvSpPr>
          <p:cNvPr id="32773" name="矩形 7"/>
          <p:cNvSpPr/>
          <p:nvPr/>
        </p:nvSpPr>
        <p:spPr>
          <a:xfrm>
            <a:off x="4222115" y="4156075"/>
            <a:ext cx="714375" cy="2643505"/>
          </a:xfrm>
          <a:prstGeom prst="rect">
            <a:avLst/>
          </a:prstGeom>
          <a:noFill/>
          <a:ln w="25400" cap="flat" cmpd="sng">
            <a:solidFill>
              <a:srgbClr val="FF0000"/>
            </a:solidFill>
            <a:prstDash val="solid"/>
            <a:bevel/>
            <a:headEnd type="none" w="med" len="med"/>
            <a:tailEnd type="none" w="med" len="med"/>
          </a:ln>
        </p:spPr>
        <p:txBody>
          <a:bodyPr wrap="square" anchor="ctr"/>
          <a:p>
            <a:pPr lvl="0" algn="ctr"/>
            <a:endParaRPr lang="zh-CN" altLang="en-US" dirty="0">
              <a:solidFill>
                <a:srgbClr val="FFFFFF"/>
              </a:solidFill>
              <a:latin typeface="Calibri" panose="020F0502020204030204" pitchFamily="2" charset="-4"/>
              <a:ea typeface="宋体" panose="02010600030101010101" pitchFamily="2" charset="-122"/>
              <a:sym typeface="宋体" panose="02010600030101010101" pitchFamily="2" charset="-122"/>
            </a:endParaRPr>
          </a:p>
        </p:txBody>
      </p:sp>
      <p:sp>
        <p:nvSpPr>
          <p:cNvPr id="45061" name="文本框 32773"/>
          <p:cNvSpPr txBox="1"/>
          <p:nvPr/>
        </p:nvSpPr>
        <p:spPr>
          <a:xfrm>
            <a:off x="798830" y="1308418"/>
            <a:ext cx="3615690" cy="417830"/>
          </a:xfrm>
          <a:prstGeom prst="rect">
            <a:avLst/>
          </a:prstGeom>
          <a:noFill/>
          <a:ln w="9525">
            <a:noFill/>
            <a:miter/>
          </a:ln>
        </p:spPr>
        <p:txBody>
          <a:bodyPr wrap="none" anchor="t">
            <a:spAutoFit/>
          </a:bodyPr>
          <a:p>
            <a:pPr marL="1905" lvl="0" indent="0">
              <a:buFont typeface="Wingdings" panose="05000000000000000000" charset="0"/>
              <a:buNone/>
            </a:pPr>
            <a:r>
              <a:rPr lang="zh-CN" altLang="en-US" sz="2000" b="1" dirty="0">
                <a:latin typeface="Calibri" panose="020F0502020204030204" pitchFamily="2" charset="-4"/>
                <a:ea typeface="微软雅黑" panose="020B0503020204020204" charset="-122"/>
              </a:rPr>
              <a:t>（</a:t>
            </a:r>
            <a:r>
              <a:rPr lang="en-US" altLang="zh-CN" sz="2000" b="1" dirty="0">
                <a:latin typeface="Calibri" panose="020F0502020204030204" pitchFamily="2" charset="-4"/>
                <a:ea typeface="微软雅黑" panose="020B0503020204020204" charset="-122"/>
              </a:rPr>
              <a:t>1</a:t>
            </a:r>
            <a:r>
              <a:rPr lang="zh-CN" altLang="en-US" sz="2000" b="1" dirty="0">
                <a:latin typeface="Calibri" panose="020F0502020204030204" pitchFamily="2" charset="-4"/>
                <a:ea typeface="微软雅黑" panose="020B0503020204020204" charset="-122"/>
              </a:rPr>
              <a:t>）分组排序，定位最新文献</a:t>
            </a:r>
            <a:endParaRPr lang="zh-CN" altLang="en-US" sz="2000" b="1" dirty="0">
              <a:latin typeface="Calibri" panose="020F0502020204030204" pitchFamily="2" charset="-4"/>
              <a:ea typeface="微软雅黑" panose="020B0503020204020204" charset="-122"/>
            </a:endParaRPr>
          </a:p>
        </p:txBody>
      </p:sp>
      <p:sp>
        <p:nvSpPr>
          <p:cNvPr id="45063" name="文本框 32775"/>
          <p:cNvSpPr txBox="1"/>
          <p:nvPr/>
        </p:nvSpPr>
        <p:spPr>
          <a:xfrm>
            <a:off x="467995" y="693420"/>
            <a:ext cx="3946525" cy="483235"/>
          </a:xfrm>
          <a:prstGeom prst="rect">
            <a:avLst/>
          </a:prstGeom>
          <a:noFill/>
          <a:ln w="9525">
            <a:noFill/>
            <a:miter/>
          </a:ln>
        </p:spPr>
        <p:txBody>
          <a:bodyPr wrap="square" anchor="t">
            <a:spAutoFit/>
          </a:bodyPr>
          <a:p>
            <a:pPr lvl="0"/>
            <a:r>
              <a:rPr lang="en-US" altLang="zh-CN" sz="2400" b="1" dirty="0">
                <a:solidFill>
                  <a:srgbClr val="000000"/>
                </a:solidFill>
                <a:latin typeface="微软雅黑" panose="020B0503020204020204" charset="-122"/>
                <a:ea typeface="微软雅黑" panose="020B0503020204020204" charset="-122"/>
                <a:sym typeface="Arial" panose="020B0604020202020204" charset="-116"/>
              </a:rPr>
              <a:t>1</a:t>
            </a:r>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、查找最新研究成果</a:t>
            </a:r>
            <a:endParaRPr lang="en-US" altLang="zh-CN" sz="2400" b="1" dirty="0">
              <a:solidFill>
                <a:srgbClr val="000000"/>
              </a:solidFill>
              <a:latin typeface="微软雅黑" panose="020B0503020204020204" charset="-122"/>
              <a:ea typeface="微软雅黑" panose="020B0503020204020204" charset="-122"/>
              <a:sym typeface="Arial" panose="020B0604020202020204" charset="-116"/>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linds(horizontal)">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772"/>
                                        </p:tgtEl>
                                        <p:attrNameLst>
                                          <p:attrName>style.visibility</p:attrName>
                                        </p:attrNameLst>
                                      </p:cBhvr>
                                      <p:to>
                                        <p:strVal val="visible"/>
                                      </p:to>
                                    </p:set>
                                    <p:anim calcmode="lin" valueType="num">
                                      <p:cBhvr>
                                        <p:cTn id="12" dur="500" fill="hold"/>
                                        <p:tgtEl>
                                          <p:spTgt spid="32772"/>
                                        </p:tgtEl>
                                        <p:attrNameLst>
                                          <p:attrName>ppt_x</p:attrName>
                                        </p:attrNameLst>
                                      </p:cBhvr>
                                      <p:tavLst>
                                        <p:tav tm="0">
                                          <p:val>
                                            <p:strVal val="#ppt_x"/>
                                          </p:val>
                                        </p:tav>
                                        <p:tav tm="100000">
                                          <p:val>
                                            <p:strVal val="#ppt_x"/>
                                          </p:val>
                                        </p:tav>
                                      </p:tavLst>
                                    </p:anim>
                                    <p:anim calcmode="lin" valueType="num">
                                      <p:cBhvr>
                                        <p:cTn id="13" dur="500" fill="hold"/>
                                        <p:tgtEl>
                                          <p:spTgt spid="327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2773"/>
                                        </p:tgtEl>
                                        <p:attrNameLst>
                                          <p:attrName>style.visibility</p:attrName>
                                        </p:attrNameLst>
                                      </p:cBhvr>
                                      <p:to>
                                        <p:strVal val="visible"/>
                                      </p:to>
                                    </p:set>
                                    <p:animEffect transition="in" filter="blinds(horizontal)">
                                      <p:cBhvr>
                                        <p:cTn id="18"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ldLvl="0" animBg="1"/>
      <p:bldP spid="32772" grpId="0" bldLvl="0" animBg="1"/>
      <p:bldP spid="32773"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780" y="1111250"/>
            <a:ext cx="9172575" cy="5415280"/>
          </a:xfrm>
          <a:prstGeom prst="rect">
            <a:avLst/>
          </a:prstGeom>
        </p:spPr>
      </p:pic>
      <p:sp>
        <p:nvSpPr>
          <p:cNvPr id="46082" name="矩形 4"/>
          <p:cNvSpPr/>
          <p:nvPr/>
        </p:nvSpPr>
        <p:spPr>
          <a:xfrm>
            <a:off x="3511550" y="3892550"/>
            <a:ext cx="876935" cy="660400"/>
          </a:xfrm>
          <a:prstGeom prst="rect">
            <a:avLst/>
          </a:prstGeom>
          <a:noFill/>
          <a:ln w="25400" cap="flat" cmpd="sng">
            <a:solidFill>
              <a:srgbClr val="FF0000"/>
            </a:solidFill>
            <a:prstDash val="solid"/>
            <a:bevel/>
            <a:headEnd type="none" w="med" len="med"/>
            <a:tailEnd type="none" w="med" len="med"/>
          </a:ln>
        </p:spPr>
        <p:txBody>
          <a:bodyPr wrap="square" anchor="ctr"/>
          <a:p>
            <a:pPr lvl="0" algn="ctr"/>
            <a:endParaRPr lang="zh-CN" altLang="en-US" dirty="0">
              <a:solidFill>
                <a:srgbClr val="FFFFFF"/>
              </a:solidFill>
              <a:latin typeface="Calibri" panose="020F0502020204030204" pitchFamily="2" charset="-4"/>
              <a:ea typeface="宋体" panose="02010600030101010101" pitchFamily="2" charset="-122"/>
              <a:sym typeface="宋体" panose="02010600030101010101" pitchFamily="2" charset="-122"/>
            </a:endParaRPr>
          </a:p>
        </p:txBody>
      </p:sp>
      <p:sp>
        <p:nvSpPr>
          <p:cNvPr id="33796" name="AutoShape 11"/>
          <p:cNvSpPr/>
          <p:nvPr/>
        </p:nvSpPr>
        <p:spPr>
          <a:xfrm>
            <a:off x="4388485" y="5332730"/>
            <a:ext cx="3458210" cy="789940"/>
          </a:xfrm>
          <a:prstGeom prst="wedgeRectCallout">
            <a:avLst>
              <a:gd name="adj1" fmla="val -58051"/>
              <a:gd name="adj2" fmla="val -95759"/>
            </a:avLst>
          </a:prstGeom>
          <a:gradFill rotWithShape="0">
            <a:gsLst>
              <a:gs pos="0">
                <a:srgbClr val="CCFF66"/>
              </a:gs>
              <a:gs pos="100000">
                <a:schemeClr val="bg1"/>
              </a:gs>
            </a:gsLst>
            <a:lin ang="0" scaled="1"/>
            <a:tileRect/>
          </a:gradFill>
          <a:ln w="12700" cap="flat" cmpd="sng">
            <a:solidFill>
              <a:srgbClr val="CCFF66"/>
            </a:solidFill>
            <a:prstDash val="solid"/>
            <a:bevel/>
            <a:headEnd type="none" w="med" len="med"/>
            <a:tailEnd type="none" w="med" len="med"/>
          </a:ln>
        </p:spPr>
        <p:txBody>
          <a:bodyPr wrap="square" lIns="144145" tIns="71755" rIns="144145" bIns="0" anchor="t"/>
          <a:p>
            <a:pPr lvl="0"/>
            <a:r>
              <a:rPr lang="zh-CN" altLang="en-US" sz="2000" dirty="0">
                <a:latin typeface="微软雅黑" panose="020B0503020204020204" charset="-122"/>
                <a:ea typeface="微软雅黑" panose="020B0503020204020204" charset="-122"/>
              </a:rPr>
              <a:t>文献来源为</a:t>
            </a:r>
            <a:r>
              <a:rPr lang="zh-CN" altLang="en-US" sz="2000" b="1" dirty="0">
                <a:solidFill>
                  <a:srgbClr val="FF33CC"/>
                </a:solidFill>
                <a:latin typeface="微软雅黑" panose="020B0503020204020204" charset="-122"/>
                <a:ea typeface="微软雅黑" panose="020B0503020204020204" charset="-122"/>
              </a:rPr>
              <a:t>紫红色</a:t>
            </a:r>
            <a:r>
              <a:rPr lang="zh-CN" altLang="en-US" sz="2000" dirty="0">
                <a:latin typeface="微软雅黑" panose="020B0503020204020204" charset="-122"/>
                <a:ea typeface="微软雅黑" panose="020B0503020204020204" charset="-122"/>
              </a:rPr>
              <a:t>字体的，是</a:t>
            </a:r>
            <a:r>
              <a:rPr lang="en-US" altLang="zh-CN" sz="2000" dirty="0">
                <a:latin typeface="微软雅黑" panose="020B0503020204020204" charset="-122"/>
                <a:ea typeface="微软雅黑" panose="020B0503020204020204" charset="-122"/>
              </a:rPr>
              <a:t>CNKI</a:t>
            </a:r>
            <a:r>
              <a:rPr lang="zh-CN" altLang="en-US" sz="2000" dirty="0">
                <a:latin typeface="微软雅黑" panose="020B0503020204020204" charset="-122"/>
                <a:ea typeface="微软雅黑" panose="020B0503020204020204" charset="-122"/>
              </a:rPr>
              <a:t>独家授权期刊的标志</a:t>
            </a:r>
            <a:endParaRPr lang="zh-CN" altLang="en-US" sz="2000" dirty="0">
              <a:latin typeface="微软雅黑" panose="020B0503020204020204" charset="-122"/>
              <a:ea typeface="微软雅黑" panose="020B0503020204020204" charset="-122"/>
            </a:endParaRPr>
          </a:p>
        </p:txBody>
      </p:sp>
      <p:sp>
        <p:nvSpPr>
          <p:cNvPr id="46084" name="文本框 33796"/>
          <p:cNvSpPr txBox="1"/>
          <p:nvPr/>
        </p:nvSpPr>
        <p:spPr>
          <a:xfrm>
            <a:off x="612140" y="693103"/>
            <a:ext cx="4631690" cy="417830"/>
          </a:xfrm>
          <a:prstGeom prst="rect">
            <a:avLst/>
          </a:prstGeom>
          <a:noFill/>
          <a:ln w="9525">
            <a:noFill/>
            <a:miter/>
          </a:ln>
        </p:spPr>
        <p:txBody>
          <a:bodyPr wrap="none" anchor="t">
            <a:spAutoFit/>
          </a:bodyPr>
          <a:p>
            <a:pPr marL="1905" lvl="0" indent="0">
              <a:buFont typeface="Wingdings" panose="05000000000000000000" charset="0"/>
              <a:buNone/>
            </a:pPr>
            <a:r>
              <a:rPr lang="zh-CN" altLang="en-US" sz="2000" b="1" dirty="0">
                <a:latin typeface="Calibri" panose="020F0502020204030204" pitchFamily="2" charset="-4"/>
                <a:ea typeface="微软雅黑" panose="020B0503020204020204" charset="-122"/>
              </a:rPr>
              <a:t>（</a:t>
            </a:r>
            <a:r>
              <a:rPr lang="en-US" altLang="zh-CN" sz="2000" b="1" dirty="0">
                <a:latin typeface="Calibri" panose="020F0502020204030204" pitchFamily="2" charset="-4"/>
                <a:ea typeface="微软雅黑" panose="020B0503020204020204" charset="-122"/>
              </a:rPr>
              <a:t>2</a:t>
            </a:r>
            <a:r>
              <a:rPr lang="zh-CN" altLang="en-US" sz="2000" b="1" dirty="0">
                <a:latin typeface="Calibri" panose="020F0502020204030204" pitchFamily="2" charset="-4"/>
                <a:ea typeface="微软雅黑" panose="020B0503020204020204" charset="-122"/>
              </a:rPr>
              <a:t>）独家合作资源，获取唯一情报来源</a:t>
            </a:r>
            <a:endParaRPr lang="zh-CN" altLang="en-US" sz="2000" b="1" dirty="0">
              <a:latin typeface="Calibri" panose="020F0502020204030204" pitchFamily="2" charset="-4"/>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6"/>
                                        </p:tgtEl>
                                        <p:attrNameLst>
                                          <p:attrName>style.visibility</p:attrName>
                                        </p:attrNameLst>
                                      </p:cBhvr>
                                      <p:to>
                                        <p:strVal val="visible"/>
                                      </p:to>
                                    </p:set>
                                    <p:anim calcmode="lin" valueType="num">
                                      <p:cBhvr>
                                        <p:cTn id="7" dur="500" fill="hold"/>
                                        <p:tgtEl>
                                          <p:spTgt spid="33796"/>
                                        </p:tgtEl>
                                        <p:attrNameLst>
                                          <p:attrName>ppt_x</p:attrName>
                                        </p:attrNameLst>
                                      </p:cBhvr>
                                      <p:tavLst>
                                        <p:tav tm="0">
                                          <p:val>
                                            <p:strVal val="#ppt_x"/>
                                          </p:val>
                                        </p:tav>
                                        <p:tav tm="100000">
                                          <p:val>
                                            <p:strVal val="#ppt_x"/>
                                          </p:val>
                                        </p:tav>
                                      </p:tavLst>
                                    </p:anim>
                                    <p:anim calcmode="lin" valueType="num">
                                      <p:cBhvr>
                                        <p:cTn id="8"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590" y="1156335"/>
            <a:ext cx="9153525" cy="5189855"/>
          </a:xfrm>
          <a:prstGeom prst="rect">
            <a:avLst/>
          </a:prstGeom>
        </p:spPr>
      </p:pic>
      <p:sp>
        <p:nvSpPr>
          <p:cNvPr id="47106" name="标题 1"/>
          <p:cNvSpPr>
            <a:spLocks noGrp="1"/>
          </p:cNvSpPr>
          <p:nvPr/>
        </p:nvSpPr>
        <p:spPr>
          <a:xfrm>
            <a:off x="525780" y="671830"/>
            <a:ext cx="5302885" cy="484505"/>
          </a:xfrm>
          <a:prstGeom prst="rect">
            <a:avLst/>
          </a:prstGeom>
          <a:noFill/>
          <a:ln w="9525">
            <a:noFill/>
            <a:miter/>
          </a:ln>
        </p:spPr>
        <p:txBody>
          <a:bodyPr wrap="square" lIns="90170" tIns="46990" rIns="90170" bIns="46990" anchor="ctr"/>
          <a:p>
            <a:pPr lvl="0" indent="0">
              <a:buClr>
                <a:srgbClr val="000000"/>
              </a:buClr>
              <a:buFont typeface="Wingdings" panose="05000000000000000000" charset="0"/>
              <a:buNone/>
            </a:pPr>
            <a:r>
              <a:rPr lang="zh-CN" altLang="en-US" sz="2000" b="1" u="none" dirty="0">
                <a:ea typeface="微软雅黑" panose="020B0503020204020204" charset="-122"/>
              </a:rPr>
              <a:t>（</a:t>
            </a:r>
            <a:r>
              <a:rPr lang="en-US" altLang="zh-CN" sz="2000" b="1" u="none" dirty="0">
                <a:ea typeface="微软雅黑" panose="020B0503020204020204" charset="-122"/>
              </a:rPr>
              <a:t>3</a:t>
            </a:r>
            <a:r>
              <a:rPr lang="zh-CN" altLang="en-US" sz="2000" b="1" u="none" dirty="0">
                <a:ea typeface="微软雅黑" panose="020B0503020204020204" charset="-122"/>
              </a:rPr>
              <a:t>）优先出版文献，掌握第一手情报资料</a:t>
            </a:r>
            <a:endParaRPr lang="zh-CN" altLang="en-US" sz="3600" b="1" u="none" dirty="0">
              <a:ea typeface="微软雅黑" panose="020B0503020204020204" charset="-122"/>
            </a:endParaRPr>
          </a:p>
        </p:txBody>
      </p:sp>
      <p:sp>
        <p:nvSpPr>
          <p:cNvPr id="34820" name="AutoShape 11"/>
          <p:cNvSpPr/>
          <p:nvPr/>
        </p:nvSpPr>
        <p:spPr>
          <a:xfrm>
            <a:off x="3245485" y="6009005"/>
            <a:ext cx="4287520" cy="881380"/>
          </a:xfrm>
          <a:prstGeom prst="wedgeRectCallout">
            <a:avLst>
              <a:gd name="adj1" fmla="val -45101"/>
              <a:gd name="adj2" fmla="val -113545"/>
            </a:avLst>
          </a:prstGeom>
          <a:gradFill rotWithShape="0">
            <a:gsLst>
              <a:gs pos="0">
                <a:srgbClr val="CCFF66"/>
              </a:gs>
              <a:gs pos="100000">
                <a:schemeClr val="bg1"/>
              </a:gs>
            </a:gsLst>
            <a:lin ang="0" scaled="1"/>
            <a:tileRect/>
          </a:gradFill>
          <a:ln w="12700" cap="flat" cmpd="sng">
            <a:solidFill>
              <a:srgbClr val="CCFF66"/>
            </a:solidFill>
            <a:prstDash val="solid"/>
            <a:bevel/>
            <a:headEnd type="none" w="med" len="med"/>
            <a:tailEnd type="none" w="med" len="med"/>
          </a:ln>
        </p:spPr>
        <p:txBody>
          <a:bodyPr wrap="square" lIns="144145" tIns="71755" rIns="144145" bIns="71755" anchor="t"/>
          <a:p>
            <a:pPr lvl="0"/>
            <a:r>
              <a:rPr lang="zh-CN" altLang="en-US" sz="2000" dirty="0">
                <a:latin typeface="微软雅黑" panose="020B0503020204020204" charset="-122"/>
                <a:ea typeface="微软雅黑" panose="020B0503020204020204" charset="-122"/>
              </a:rPr>
              <a:t>题目后标有</a:t>
            </a:r>
            <a:r>
              <a:rPr lang="en-US" altLang="zh-CN" sz="2000" dirty="0">
                <a:latin typeface="微软雅黑" panose="020B0503020204020204" charset="-122"/>
                <a:ea typeface="微软雅黑" panose="020B0503020204020204" charset="-122"/>
              </a:rPr>
              <a:t>“</a:t>
            </a:r>
            <a:r>
              <a:rPr lang="zh-CN" altLang="en-US" sz="2000" b="1" i="1" dirty="0">
                <a:solidFill>
                  <a:srgbClr val="FF9999"/>
                </a:solidFill>
                <a:latin typeface="微软雅黑" panose="020B0503020204020204" charset="-122"/>
                <a:ea typeface="微软雅黑" panose="020B0503020204020204" charset="-122"/>
              </a:rPr>
              <a:t>优先出版</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字样的，说明该篇文章为</a:t>
            </a:r>
            <a:r>
              <a:rPr lang="en-US" altLang="zh-CN" sz="2000" dirty="0">
                <a:latin typeface="微软雅黑" panose="020B0503020204020204" charset="-122"/>
                <a:ea typeface="微软雅黑" panose="020B0503020204020204" charset="-122"/>
              </a:rPr>
              <a:t>CNKI</a:t>
            </a:r>
            <a:r>
              <a:rPr lang="zh-CN" altLang="en-US" sz="2000" dirty="0">
                <a:latin typeface="微软雅黑" panose="020B0503020204020204" charset="-122"/>
                <a:ea typeface="微软雅黑" panose="020B0503020204020204" charset="-122"/>
              </a:rPr>
              <a:t>优先出版文献</a:t>
            </a:r>
            <a:endParaRPr lang="zh-CN" altLang="en-US" sz="2000" dirty="0">
              <a:latin typeface="微软雅黑" panose="020B0503020204020204" charset="-122"/>
              <a:ea typeface="微软雅黑" panose="020B0503020204020204" charset="-122"/>
            </a:endParaRPr>
          </a:p>
        </p:txBody>
      </p:sp>
      <p:sp>
        <p:nvSpPr>
          <p:cNvPr id="47108" name="矩形 4"/>
          <p:cNvSpPr/>
          <p:nvPr/>
        </p:nvSpPr>
        <p:spPr>
          <a:xfrm>
            <a:off x="21590" y="3918585"/>
            <a:ext cx="3064510" cy="2426970"/>
          </a:xfrm>
          <a:prstGeom prst="rect">
            <a:avLst/>
          </a:prstGeom>
          <a:noFill/>
          <a:ln w="25400" cap="flat" cmpd="sng">
            <a:solidFill>
              <a:srgbClr val="FF0000"/>
            </a:solidFill>
            <a:prstDash val="solid"/>
            <a:miter/>
            <a:headEnd type="none" w="med" len="med"/>
            <a:tailEnd type="none" w="med" len="med"/>
          </a:ln>
        </p:spPr>
        <p:txBody>
          <a:bodyPr wrap="square" anchor="ctr"/>
          <a:p>
            <a:pPr lvl="0" algn="ctr"/>
            <a:endParaRPr lang="zh-CN" altLang="en-US" dirty="0">
              <a:solidFill>
                <a:srgbClr val="FFFFFF"/>
              </a:solidFill>
              <a:latin typeface="Calibri" panose="020F0502020204030204" pitchFamily="2" charset="-4"/>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 calcmode="lin" valueType="num">
                                      <p:cBhvr>
                                        <p:cTn id="7" dur="500" fill="hold"/>
                                        <p:tgtEl>
                                          <p:spTgt spid="34820"/>
                                        </p:tgtEl>
                                        <p:attrNameLst>
                                          <p:attrName>ppt_x</p:attrName>
                                        </p:attrNameLst>
                                      </p:cBhvr>
                                      <p:tavLst>
                                        <p:tav tm="0">
                                          <p:val>
                                            <p:strVal val="#ppt_x"/>
                                          </p:val>
                                        </p:tav>
                                        <p:tav tm="100000">
                                          <p:val>
                                            <p:strVal val="#ppt_x"/>
                                          </p:val>
                                        </p:tav>
                                      </p:tavLst>
                                    </p:anim>
                                    <p:anim calcmode="lin" valueType="num">
                                      <p:cBhvr>
                                        <p:cTn id="8" dur="500" fill="hold"/>
                                        <p:tgtEl>
                                          <p:spTgt spid="34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7940" y="1454150"/>
            <a:ext cx="9082405" cy="5234940"/>
          </a:xfrm>
          <a:prstGeom prst="rect">
            <a:avLst/>
          </a:prstGeom>
        </p:spPr>
      </p:pic>
      <p:sp>
        <p:nvSpPr>
          <p:cNvPr id="43009" name="文本框 13313"/>
          <p:cNvSpPr txBox="1"/>
          <p:nvPr/>
        </p:nvSpPr>
        <p:spPr>
          <a:xfrm>
            <a:off x="838200" y="981710"/>
            <a:ext cx="2371725" cy="417830"/>
          </a:xfrm>
          <a:prstGeom prst="rect">
            <a:avLst/>
          </a:prstGeom>
          <a:noFill/>
          <a:ln w="9525">
            <a:noFill/>
            <a:miter/>
          </a:ln>
        </p:spPr>
        <p:txBody>
          <a:bodyPr wrap="none" anchor="t">
            <a:spAutoFit/>
          </a:bodyPr>
          <a:p>
            <a:pPr lvl="0" indent="0" eaLnBrk="0" hangingPunct="0">
              <a:buFont typeface="Wingdings" panose="05000000000000000000" charset="0"/>
              <a:buNone/>
            </a:pPr>
            <a:r>
              <a:rPr lang="zh-CN" altLang="en-US" sz="2000" b="1">
                <a:latin typeface="微软雅黑" panose="020B0503020204020204" charset="-122"/>
                <a:ea typeface="微软雅黑" panose="020B0503020204020204" charset="-122"/>
              </a:rPr>
              <a:t>（</a:t>
            </a:r>
            <a:r>
              <a:rPr lang="en-US" altLang="zh-CN" sz="2000" b="1">
                <a:latin typeface="微软雅黑" panose="020B0503020204020204" charset="-122"/>
                <a:ea typeface="微软雅黑" panose="020B0503020204020204" charset="-122"/>
              </a:rPr>
              <a:t>1</a:t>
            </a:r>
            <a:r>
              <a:rPr lang="zh-CN" altLang="en-US" sz="2000" b="1">
                <a:latin typeface="微软雅黑" panose="020B0503020204020204" charset="-122"/>
                <a:ea typeface="微软雅黑" panose="020B0503020204020204" charset="-122"/>
              </a:rPr>
              <a:t>）查看研究趋势</a:t>
            </a:r>
            <a:endParaRPr lang="zh-CN" altLang="en-US" sz="2000" b="1">
              <a:latin typeface="微软雅黑" panose="020B0503020204020204" charset="-122"/>
              <a:ea typeface="微软雅黑" panose="020B0503020204020204" charset="-122"/>
            </a:endParaRPr>
          </a:p>
        </p:txBody>
      </p:sp>
      <p:sp>
        <p:nvSpPr>
          <p:cNvPr id="43010" name="文本框 13313"/>
          <p:cNvSpPr txBox="1"/>
          <p:nvPr/>
        </p:nvSpPr>
        <p:spPr>
          <a:xfrm>
            <a:off x="498475" y="498475"/>
            <a:ext cx="3114040" cy="483235"/>
          </a:xfrm>
          <a:prstGeom prst="rect">
            <a:avLst/>
          </a:prstGeom>
          <a:noFill/>
          <a:ln w="9525">
            <a:noFill/>
            <a:miter/>
          </a:ln>
        </p:spPr>
        <p:txBody>
          <a:bodyPr wrap="none" anchor="t">
            <a:spAutoFit/>
          </a:bodyPr>
          <a:p>
            <a:pPr lvl="0" eaLnBrk="0" hangingPunct="0">
              <a:buFont typeface="Wingdings" panose="05000000000000000000" charset="0"/>
              <a:buNone/>
            </a:pPr>
            <a:r>
              <a:rPr lang="en-US" altLang="zh-CN" sz="2400" b="1" dirty="0">
                <a:latin typeface="微软雅黑" panose="020B0503020204020204" charset="-122"/>
                <a:ea typeface="微软雅黑" panose="020B0503020204020204" charset="-122"/>
                <a:sym typeface="微软雅黑" panose="020B0503020204020204" charset="-122"/>
              </a:rPr>
              <a:t>2</a:t>
            </a:r>
            <a:r>
              <a:rPr lang="zh-CN" altLang="en-US" sz="2400" b="1" dirty="0">
                <a:latin typeface="微软雅黑" panose="020B0503020204020204" charset="-122"/>
                <a:ea typeface="微软雅黑" panose="020B0503020204020204" charset="-122"/>
                <a:sym typeface="微软雅黑" panose="020B0503020204020204" charset="-122"/>
              </a:rPr>
              <a:t>、把握最热研究趋势</a:t>
            </a:r>
            <a:endParaRPr lang="en-US" altLang="zh-CN" sz="2400">
              <a:latin typeface="Arial" panose="020B0604020202020204" pitchFamily="34" charset="0"/>
              <a:ea typeface="Arial" panose="020B0604020202020204" pitchFamily="34" charset="0"/>
            </a:endParaRPr>
          </a:p>
        </p:txBody>
      </p:sp>
      <p:sp>
        <p:nvSpPr>
          <p:cNvPr id="22533" name="矩形 22532"/>
          <p:cNvSpPr/>
          <p:nvPr/>
        </p:nvSpPr>
        <p:spPr>
          <a:xfrm>
            <a:off x="7060565" y="1610995"/>
            <a:ext cx="470535" cy="33845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
        <p:nvSpPr>
          <p:cNvPr id="6" name="矩形 5"/>
          <p:cNvSpPr/>
          <p:nvPr/>
        </p:nvSpPr>
        <p:spPr>
          <a:xfrm>
            <a:off x="27940" y="3041015"/>
            <a:ext cx="1278255" cy="33909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5560" y="1205230"/>
            <a:ext cx="9072880" cy="5179695"/>
          </a:xfrm>
          <a:prstGeom prst="rect">
            <a:avLst/>
          </a:prstGeom>
        </p:spPr>
      </p:pic>
      <p:sp>
        <p:nvSpPr>
          <p:cNvPr id="44033" name="文本框 13313"/>
          <p:cNvSpPr txBox="1"/>
          <p:nvPr/>
        </p:nvSpPr>
        <p:spPr>
          <a:xfrm>
            <a:off x="838200" y="672465"/>
            <a:ext cx="2117725" cy="417830"/>
          </a:xfrm>
          <a:prstGeom prst="rect">
            <a:avLst/>
          </a:prstGeom>
          <a:noFill/>
          <a:ln w="9525">
            <a:noFill/>
            <a:miter/>
          </a:ln>
        </p:spPr>
        <p:txBody>
          <a:bodyPr wrap="none" anchor="t">
            <a:spAutoFit/>
          </a:bodyPr>
          <a:p>
            <a:pPr lvl="0" indent="0" eaLnBrk="0" hangingPunct="0">
              <a:buFont typeface="Wingdings" panose="05000000000000000000" charset="0"/>
              <a:buNone/>
            </a:pPr>
            <a:r>
              <a:rPr lang="zh-CN" altLang="en-US" sz="2000" b="1" dirty="0">
                <a:latin typeface="微软雅黑" panose="020B0503020204020204" charset="-122"/>
                <a:ea typeface="微软雅黑" panose="020B0503020204020204" charset="-122"/>
                <a:sym typeface="微软雅黑" panose="020B0503020204020204" charset="-122"/>
              </a:rPr>
              <a:t>（</a:t>
            </a:r>
            <a:r>
              <a:rPr lang="en-US" altLang="zh-CN" sz="2000" b="1" dirty="0">
                <a:latin typeface="微软雅黑" panose="020B0503020204020204" charset="-122"/>
                <a:ea typeface="微软雅黑" panose="020B0503020204020204" charset="-122"/>
                <a:sym typeface="微软雅黑" panose="020B0503020204020204" charset="-122"/>
              </a:rPr>
              <a:t>2</a:t>
            </a:r>
            <a:r>
              <a:rPr lang="zh-CN" altLang="en-US" sz="2000" b="1" dirty="0">
                <a:latin typeface="微软雅黑" panose="020B0503020204020204" charset="-122"/>
                <a:ea typeface="微软雅黑" panose="020B0503020204020204" charset="-122"/>
                <a:sym typeface="微软雅黑" panose="020B0503020204020204" charset="-122"/>
              </a:rPr>
              <a:t>）</a:t>
            </a:r>
            <a:r>
              <a:rPr lang="zh-CN" altLang="zh-CN" sz="2000" b="1" dirty="0">
                <a:latin typeface="微软雅黑" panose="020B0503020204020204" charset="-122"/>
                <a:ea typeface="微软雅黑" panose="020B0503020204020204" charset="-122"/>
                <a:sym typeface="微软雅黑" panose="020B0503020204020204" charset="-122"/>
              </a:rPr>
              <a:t>对比关键词</a:t>
            </a:r>
            <a:endParaRPr lang="en-US" altLang="zh-CN" sz="2000" b="1">
              <a:latin typeface="微软雅黑" panose="020B0503020204020204" charset="-122"/>
              <a:ea typeface="微软雅黑" panose="020B0503020204020204" charset="-122"/>
              <a:sym typeface="微软雅黑" panose="020B0503020204020204" charset="-122"/>
            </a:endParaRPr>
          </a:p>
        </p:txBody>
      </p:sp>
      <p:sp>
        <p:nvSpPr>
          <p:cNvPr id="22533" name="矩形 22532"/>
          <p:cNvSpPr/>
          <p:nvPr/>
        </p:nvSpPr>
        <p:spPr>
          <a:xfrm>
            <a:off x="0" y="5157470"/>
            <a:ext cx="1135380" cy="49339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blinds(horizontal)">
                                      <p:cBhvr>
                                        <p:cTn id="7"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文本框 13313"/>
          <p:cNvSpPr txBox="1"/>
          <p:nvPr/>
        </p:nvSpPr>
        <p:spPr>
          <a:xfrm>
            <a:off x="531495" y="485140"/>
            <a:ext cx="2879725" cy="417830"/>
          </a:xfrm>
          <a:prstGeom prst="rect">
            <a:avLst/>
          </a:prstGeom>
          <a:noFill/>
          <a:ln w="9525">
            <a:noFill/>
            <a:miter/>
          </a:ln>
        </p:spPr>
        <p:txBody>
          <a:bodyPr wrap="none" anchor="t">
            <a:spAutoFit/>
          </a:bodyPr>
          <a:p>
            <a:pPr lvl="0" indent="0" eaLnBrk="0" hangingPunct="0">
              <a:buFont typeface="Wingdings" panose="05000000000000000000" charset="0"/>
              <a:buNone/>
            </a:pPr>
            <a:r>
              <a:rPr lang="zh-CN" altLang="en-US" sz="2000" b="1">
                <a:latin typeface="微软雅黑" panose="020B0503020204020204" charset="-122"/>
                <a:ea typeface="微软雅黑" panose="020B0503020204020204" charset="-122"/>
                <a:sym typeface="微软雅黑" panose="020B0503020204020204" charset="-122"/>
              </a:rPr>
              <a:t>（</a:t>
            </a:r>
            <a:r>
              <a:rPr lang="en-US" altLang="zh-CN" sz="2000" b="1">
                <a:latin typeface="微软雅黑" panose="020B0503020204020204" charset="-122"/>
                <a:ea typeface="微软雅黑" panose="020B0503020204020204" charset="-122"/>
                <a:sym typeface="微软雅黑" panose="020B0503020204020204" charset="-122"/>
              </a:rPr>
              <a:t>3</a:t>
            </a:r>
            <a:r>
              <a:rPr lang="zh-CN" altLang="en-US" sz="2000" b="1">
                <a:latin typeface="微软雅黑" panose="020B0503020204020204" charset="-122"/>
                <a:ea typeface="微软雅黑" panose="020B0503020204020204" charset="-122"/>
                <a:sym typeface="微软雅黑" panose="020B0503020204020204" charset="-122"/>
              </a:rPr>
              <a:t>）智能推送相关文献</a:t>
            </a:r>
            <a:endParaRPr lang="zh-CN" altLang="en-US" sz="2000" b="1">
              <a:latin typeface="微软雅黑" panose="020B0503020204020204" charset="-122"/>
              <a:ea typeface="微软雅黑" panose="020B0503020204020204" charset="-122"/>
              <a:sym typeface="微软雅黑" panose="020B0503020204020204" charset="-122"/>
            </a:endParaRPr>
          </a:p>
        </p:txBody>
      </p:sp>
      <p:pic>
        <p:nvPicPr>
          <p:cNvPr id="4" name="图片 3"/>
          <p:cNvPicPr>
            <a:picLocks noChangeAspect="1"/>
          </p:cNvPicPr>
          <p:nvPr/>
        </p:nvPicPr>
        <p:blipFill>
          <a:blip r:embed="rId1"/>
          <a:stretch>
            <a:fillRect/>
          </a:stretch>
        </p:blipFill>
        <p:spPr>
          <a:xfrm>
            <a:off x="30480" y="902970"/>
            <a:ext cx="9082405" cy="4030345"/>
          </a:xfrm>
          <a:prstGeom prst="rect">
            <a:avLst/>
          </a:prstGeom>
        </p:spPr>
      </p:pic>
      <p:pic>
        <p:nvPicPr>
          <p:cNvPr id="5" name="图片 4"/>
          <p:cNvPicPr>
            <a:picLocks noChangeAspect="1"/>
          </p:cNvPicPr>
          <p:nvPr/>
        </p:nvPicPr>
        <p:blipFill>
          <a:blip r:embed="rId2"/>
          <a:stretch>
            <a:fillRect/>
          </a:stretch>
        </p:blipFill>
        <p:spPr>
          <a:xfrm>
            <a:off x="30480" y="1580515"/>
            <a:ext cx="8984615" cy="4122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4605" y="1429385"/>
            <a:ext cx="9114790" cy="5189220"/>
          </a:xfrm>
          <a:prstGeom prst="rect">
            <a:avLst/>
          </a:prstGeom>
        </p:spPr>
      </p:pic>
      <p:sp>
        <p:nvSpPr>
          <p:cNvPr id="32773" name="矩形 7"/>
          <p:cNvSpPr/>
          <p:nvPr/>
        </p:nvSpPr>
        <p:spPr>
          <a:xfrm>
            <a:off x="107315" y="2496185"/>
            <a:ext cx="6611620" cy="1592580"/>
          </a:xfrm>
          <a:prstGeom prst="rect">
            <a:avLst/>
          </a:prstGeom>
          <a:noFill/>
          <a:ln w="25400" cap="flat" cmpd="sng">
            <a:solidFill>
              <a:srgbClr val="FF0000"/>
            </a:solidFill>
            <a:prstDash val="solid"/>
            <a:bevel/>
            <a:headEnd type="none" w="med" len="med"/>
            <a:tailEnd type="none" w="med" len="med"/>
          </a:ln>
        </p:spPr>
        <p:txBody>
          <a:bodyPr wrap="square" anchor="ctr"/>
          <a:p>
            <a:pPr lvl="0" algn="ctr"/>
            <a:endParaRPr lang="zh-CN" altLang="en-US" dirty="0">
              <a:solidFill>
                <a:srgbClr val="FFFFFF"/>
              </a:solidFill>
              <a:latin typeface="Calibri" panose="020F0502020204030204" pitchFamily="2" charset="-4"/>
              <a:ea typeface="宋体" panose="02010600030101010101" pitchFamily="2" charset="-122"/>
              <a:sym typeface="宋体" panose="02010600030101010101" pitchFamily="2" charset="-122"/>
            </a:endParaRPr>
          </a:p>
        </p:txBody>
      </p:sp>
      <p:sp>
        <p:nvSpPr>
          <p:cNvPr id="45061" name="文本框 32773"/>
          <p:cNvSpPr txBox="1"/>
          <p:nvPr/>
        </p:nvSpPr>
        <p:spPr>
          <a:xfrm>
            <a:off x="812800" y="939483"/>
            <a:ext cx="3741420" cy="417830"/>
          </a:xfrm>
          <a:prstGeom prst="rect">
            <a:avLst/>
          </a:prstGeom>
          <a:noFill/>
          <a:ln w="9525">
            <a:noFill/>
            <a:miter/>
          </a:ln>
        </p:spPr>
        <p:txBody>
          <a:bodyPr wrap="none" anchor="t">
            <a:spAutoFit/>
          </a:bodyPr>
          <a:p>
            <a:pPr marL="344805" lvl="0" indent="-342900">
              <a:buFont typeface="Wingdings" panose="05000000000000000000" charset="0"/>
              <a:buChar char="u"/>
            </a:pPr>
            <a:r>
              <a:rPr lang="zh-CN" altLang="en-US" sz="2000" b="1" dirty="0">
                <a:latin typeface="Calibri" panose="020F0502020204030204" pitchFamily="2" charset="-4"/>
                <a:ea typeface="微软雅黑" panose="020B0503020204020204" charset="-122"/>
              </a:rPr>
              <a:t>寻找交叉学科，拓宽选题范围</a:t>
            </a:r>
            <a:endParaRPr lang="zh-CN" altLang="en-US" sz="2000" b="1" dirty="0">
              <a:latin typeface="Calibri" panose="020F0502020204030204" pitchFamily="2" charset="-4"/>
              <a:ea typeface="微软雅黑" panose="020B0503020204020204" charset="-122"/>
            </a:endParaRPr>
          </a:p>
        </p:txBody>
      </p:sp>
      <p:sp>
        <p:nvSpPr>
          <p:cNvPr id="45063" name="文本框 32775"/>
          <p:cNvSpPr txBox="1"/>
          <p:nvPr/>
        </p:nvSpPr>
        <p:spPr>
          <a:xfrm>
            <a:off x="384175" y="456565"/>
            <a:ext cx="3946525" cy="483235"/>
          </a:xfrm>
          <a:prstGeom prst="rect">
            <a:avLst/>
          </a:prstGeom>
          <a:noFill/>
          <a:ln w="9525">
            <a:noFill/>
            <a:miter/>
          </a:ln>
        </p:spPr>
        <p:txBody>
          <a:bodyPr wrap="square" anchor="t">
            <a:spAutoFit/>
          </a:bodyPr>
          <a:p>
            <a:pPr lvl="0"/>
            <a:r>
              <a:rPr lang="en-US" altLang="zh-CN" sz="2400" b="1" dirty="0">
                <a:solidFill>
                  <a:srgbClr val="000000"/>
                </a:solidFill>
                <a:latin typeface="微软雅黑" panose="020B0503020204020204" charset="-122"/>
                <a:ea typeface="微软雅黑" panose="020B0503020204020204" charset="-122"/>
                <a:sym typeface="Arial" panose="020B0604020202020204" charset="-116"/>
              </a:rPr>
              <a:t>3</a:t>
            </a:r>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、了解交叉学科研究成果</a:t>
            </a:r>
            <a:endParaRPr lang="en-US" altLang="zh-CN" sz="2400" b="1" dirty="0">
              <a:solidFill>
                <a:srgbClr val="000000"/>
              </a:solidFill>
              <a:latin typeface="微软雅黑" panose="020B0503020204020204" charset="-122"/>
              <a:ea typeface="微软雅黑" panose="020B0503020204020204" charset="-122"/>
              <a:sym typeface="Arial" panose="020B0604020202020204" charset="-116"/>
            </a:endParaRPr>
          </a:p>
        </p:txBody>
      </p:sp>
      <p:pic>
        <p:nvPicPr>
          <p:cNvPr id="3" name="图片 2"/>
          <p:cNvPicPr>
            <a:picLocks noChangeAspect="1"/>
          </p:cNvPicPr>
          <p:nvPr/>
        </p:nvPicPr>
        <p:blipFill>
          <a:blip r:embed="rId2"/>
          <a:stretch>
            <a:fillRect/>
          </a:stretch>
        </p:blipFill>
        <p:spPr>
          <a:xfrm>
            <a:off x="14605" y="2496185"/>
            <a:ext cx="7007225" cy="4239260"/>
          </a:xfrm>
          <a:prstGeom prst="rect">
            <a:avLst/>
          </a:prstGeom>
        </p:spPr>
      </p:pic>
      <p:sp>
        <p:nvSpPr>
          <p:cNvPr id="22533" name="矩形 22532"/>
          <p:cNvSpPr/>
          <p:nvPr/>
        </p:nvSpPr>
        <p:spPr>
          <a:xfrm>
            <a:off x="107315" y="3136265"/>
            <a:ext cx="800735" cy="187325"/>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pic>
        <p:nvPicPr>
          <p:cNvPr id="4" name="图片 3"/>
          <p:cNvPicPr>
            <a:picLocks noChangeAspect="1"/>
          </p:cNvPicPr>
          <p:nvPr/>
        </p:nvPicPr>
        <p:blipFill>
          <a:blip r:embed="rId3"/>
          <a:stretch>
            <a:fillRect/>
          </a:stretch>
        </p:blipFill>
        <p:spPr>
          <a:xfrm>
            <a:off x="14605" y="2554605"/>
            <a:ext cx="7089775" cy="4121785"/>
          </a:xfrm>
          <a:prstGeom prst="rect">
            <a:avLst/>
          </a:prstGeom>
        </p:spPr>
      </p:pic>
      <p:sp>
        <p:nvSpPr>
          <p:cNvPr id="7" name="矩形 6"/>
          <p:cNvSpPr/>
          <p:nvPr/>
        </p:nvSpPr>
        <p:spPr>
          <a:xfrm>
            <a:off x="5880735" y="3298190"/>
            <a:ext cx="668020" cy="261620"/>
          </a:xfrm>
          <a:prstGeom prst="rect">
            <a:avLst/>
          </a:prstGeom>
          <a:noFill/>
          <a:ln w="25400" cap="flat" cmpd="sng">
            <a:solidFill>
              <a:srgbClr val="FF0000"/>
            </a:solidFill>
            <a:prstDash val="solid"/>
            <a:miter/>
            <a:headEnd type="none" w="med" len="med"/>
            <a:tailEnd type="none" w="med" len="med"/>
          </a:ln>
        </p:spPr>
        <p:txBody>
          <a:bodyPr anchor="t"/>
          <a:p>
            <a:pPr lvl="0"/>
            <a:endParaRPr lang="zh-CN" altLang="en-US">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blinds(horizontal)">
                                      <p:cBhvr>
                                        <p:cTn id="7" dur="500"/>
                                        <p:tgtEl>
                                          <p:spTgt spid="327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533"/>
                                        </p:tgtEl>
                                        <p:attrNameLst>
                                          <p:attrName>style.visibility</p:attrName>
                                        </p:attrNameLst>
                                      </p:cBhvr>
                                      <p:to>
                                        <p:strVal val="visible"/>
                                      </p:to>
                                    </p:set>
                                    <p:animEffect transition="in" filter="blinds(horizontal)">
                                      <p:cBhvr>
                                        <p:cTn id="17" dur="500"/>
                                        <p:tgtEl>
                                          <p:spTgt spid="225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6355" y="1364615"/>
            <a:ext cx="9051290" cy="5088890"/>
          </a:xfrm>
          <a:prstGeom prst="rect">
            <a:avLst/>
          </a:prstGeom>
        </p:spPr>
      </p:pic>
      <p:sp>
        <p:nvSpPr>
          <p:cNvPr id="50184" name="标题 1"/>
          <p:cNvSpPr>
            <a:spLocks noGrp="1"/>
          </p:cNvSpPr>
          <p:nvPr>
            <p:ph type="title"/>
          </p:nvPr>
        </p:nvSpPr>
        <p:spPr>
          <a:xfrm>
            <a:off x="936625" y="888365"/>
            <a:ext cx="4637405" cy="549910"/>
          </a:xfrm>
          <a:ln w="25400">
            <a:noFill/>
            <a:miter/>
          </a:ln>
        </p:spPr>
        <p:txBody>
          <a:bodyPr vert="horz" wrap="square" lIns="90170" tIns="46990" rIns="90170" bIns="46990" anchor="ctr"/>
          <a:p>
            <a:pPr marL="342900" lvl="0" indent="-342900" algn="l">
              <a:buFont typeface="Wingdings" panose="05000000000000000000" charset="0"/>
              <a:buChar char="u"/>
            </a:pPr>
            <a:r>
              <a:rPr lang="zh-CN" altLang="en-US" sz="2000" b="1"/>
              <a:t>通过文献作者分组，找到学科带头人</a:t>
            </a:r>
            <a:endParaRPr lang="zh-CN" altLang="en-US" sz="2000" b="1"/>
          </a:p>
        </p:txBody>
      </p:sp>
      <p:sp>
        <p:nvSpPr>
          <p:cNvPr id="50185" name="矩形 3"/>
          <p:cNvSpPr/>
          <p:nvPr/>
        </p:nvSpPr>
        <p:spPr>
          <a:xfrm>
            <a:off x="126365" y="2653030"/>
            <a:ext cx="714375" cy="215900"/>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2"/>
          <a:stretch>
            <a:fillRect/>
          </a:stretch>
        </p:blipFill>
        <p:spPr>
          <a:xfrm>
            <a:off x="46355" y="2404745"/>
            <a:ext cx="6968490" cy="4048760"/>
          </a:xfrm>
          <a:prstGeom prst="rect">
            <a:avLst/>
          </a:prstGeom>
        </p:spPr>
      </p:pic>
      <p:sp>
        <p:nvSpPr>
          <p:cNvPr id="50187" name="圆角矩形 6"/>
          <p:cNvSpPr/>
          <p:nvPr/>
        </p:nvSpPr>
        <p:spPr>
          <a:xfrm>
            <a:off x="5437188" y="5413375"/>
            <a:ext cx="3360737" cy="823913"/>
          </a:xfrm>
          <a:prstGeom prst="roundRect">
            <a:avLst>
              <a:gd name="adj" fmla="val 16667"/>
            </a:avLst>
          </a:prstGeom>
          <a:gradFill rotWithShape="0">
            <a:gsLst>
              <a:gs pos="0">
                <a:srgbClr val="99CCFF">
                  <a:alpha val="100000"/>
                </a:srgbClr>
              </a:gs>
              <a:gs pos="100000">
                <a:schemeClr val="bg1">
                  <a:alpha val="100000"/>
                </a:schemeClr>
              </a:gs>
            </a:gsLst>
            <a:lin ang="0" scaled="1"/>
            <a:tileRect/>
          </a:gradFill>
          <a:ln w="12700" cap="flat" cmpd="sng">
            <a:solidFill>
              <a:srgbClr val="00FF00"/>
            </a:solidFill>
            <a:prstDash val="solid"/>
            <a:headEnd type="none" w="med" len="med"/>
            <a:tailEnd type="none" w="med" len="med"/>
          </a:ln>
        </p:spPr>
        <p:txBody>
          <a:bodyPr lIns="90170" tIns="46990" rIns="90170" bIns="46990" anchor="ctr"/>
          <a:p>
            <a:pPr lvl="0" algn="ctr"/>
            <a:r>
              <a:rPr lang="zh-CN" altLang="en-US" sz="1800" dirty="0">
                <a:latin typeface="Arial" panose="020B0604020202020204" pitchFamily="34" charset="0"/>
                <a:ea typeface="微软雅黑" panose="020B0503020204020204" charset="-122"/>
                <a:sym typeface="宋体" panose="02010600030101010101" pitchFamily="2" charset="-122"/>
              </a:rPr>
              <a:t>发现学科专家，牛人</a:t>
            </a:r>
            <a:endParaRPr lang="zh-CN" altLang="en-US" sz="1800" dirty="0">
              <a:latin typeface="Arial" panose="020B0604020202020204" pitchFamily="34" charset="0"/>
              <a:ea typeface="微软雅黑" panose="020B0503020204020204" charset="-122"/>
              <a:sym typeface="宋体" panose="02010600030101010101" pitchFamily="2" charset="-122"/>
            </a:endParaRPr>
          </a:p>
          <a:p>
            <a:pPr lvl="0" algn="ctr"/>
            <a:r>
              <a:rPr lang="zh-CN" altLang="en-US" sz="1800" dirty="0">
                <a:latin typeface="Arial" panose="020B0604020202020204" pitchFamily="34" charset="0"/>
                <a:ea typeface="微软雅黑" panose="020B0503020204020204" charset="-122"/>
                <a:sym typeface="宋体" panose="02010600030101010101" pitchFamily="2" charset="-122"/>
              </a:rPr>
              <a:t>可追踪已知学者，寻访名师</a:t>
            </a:r>
            <a:endParaRPr lang="zh-CN" altLang="en-US" dirty="0">
              <a:latin typeface="Arial" panose="020B0604020202020204" pitchFamily="34" charset="0"/>
              <a:ea typeface="微软雅黑" panose="020B0503020204020204" charset="-122"/>
            </a:endParaRPr>
          </a:p>
        </p:txBody>
      </p:sp>
      <p:sp>
        <p:nvSpPr>
          <p:cNvPr id="50188" name="Rectangle 7"/>
          <p:cNvSpPr/>
          <p:nvPr/>
        </p:nvSpPr>
        <p:spPr>
          <a:xfrm>
            <a:off x="513080" y="404813"/>
            <a:ext cx="37236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4</a:t>
            </a:r>
            <a:r>
              <a:rPr lang="zh-CN" altLang="en-US" sz="2400" b="1" dirty="0">
                <a:solidFill>
                  <a:srgbClr val="000000"/>
                </a:solidFill>
                <a:latin typeface="微软雅黑" panose="020B0503020204020204" charset="-122"/>
                <a:ea typeface="微软雅黑" panose="020B0503020204020204" charset="-122"/>
              </a:rPr>
              <a:t>、追踪名人名师研究成果</a:t>
            </a:r>
            <a:endParaRPr lang="zh-CN" altLang="en-US" sz="2400" b="1" dirty="0">
              <a:solidFill>
                <a:srgbClr val="000000"/>
              </a:solidFill>
              <a:latin typeface="微软雅黑" panose="020B0503020204020204" charset="-122"/>
              <a:ea typeface="宋体" panose="02010600030101010101" pitchFamily="2" charset="-122"/>
            </a:endParaRPr>
          </a:p>
        </p:txBody>
      </p:sp>
      <p:sp>
        <p:nvSpPr>
          <p:cNvPr id="2" name="日期占位符 1"/>
          <p:cNvSpPr/>
          <p:nvPr>
            <p:ph type="dt" sz="half" idx="10"/>
          </p:nvPr>
        </p:nvSpPr>
        <p:spPr/>
        <p:txBody>
          <a:bodyPr/>
          <a:p>
            <a:pPr lvl="0"/>
            <a:fld id="{BB962C8B-B14F-4D97-AF65-F5344CB8AC3E}" type="datetime1">
              <a:rPr lang="en-US" altLang="x-none" dirty="0">
                <a:sym typeface="Calibri" panose="020F0502020204030204" pitchFamily="34" charset="0"/>
              </a:rPr>
            </a:fld>
            <a:endParaRPr lang="en-US" altLang="x-none" dirty="0">
              <a:sym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5"/>
                                        </p:tgtEl>
                                        <p:attrNameLst>
                                          <p:attrName>style.visibility</p:attrName>
                                        </p:attrNameLst>
                                      </p:cBhvr>
                                      <p:to>
                                        <p:strVal val="visible"/>
                                      </p:to>
                                    </p:set>
                                    <p:animEffect transition="in" filter="blinds(horizontal)">
                                      <p:cBhvr>
                                        <p:cTn id="7" dur="500"/>
                                        <p:tgtEl>
                                          <p:spTgt spid="501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187"/>
                                        </p:tgtEl>
                                        <p:attrNameLst>
                                          <p:attrName>style.visibility</p:attrName>
                                        </p:attrNameLst>
                                      </p:cBhvr>
                                      <p:to>
                                        <p:strVal val="visible"/>
                                      </p:to>
                                    </p:set>
                                    <p:animEffect transition="in" filter="blinds(horizontal)">
                                      <p:cBhvr>
                                        <p:cTn id="12" dur="500"/>
                                        <p:tgtEl>
                                          <p:spTgt spid="5018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bldLvl="0" animBg="1"/>
      <p:bldP spid="5018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1430" y="1015365"/>
            <a:ext cx="9100820" cy="5233035"/>
          </a:xfrm>
          <a:prstGeom prst="rect">
            <a:avLst/>
          </a:prstGeom>
        </p:spPr>
      </p:pic>
      <p:sp>
        <p:nvSpPr>
          <p:cNvPr id="51204" name="矩形 3"/>
          <p:cNvSpPr/>
          <p:nvPr/>
        </p:nvSpPr>
        <p:spPr>
          <a:xfrm>
            <a:off x="3139758" y="1814195"/>
            <a:ext cx="625475"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51205" name="矩形 3"/>
          <p:cNvSpPr/>
          <p:nvPr/>
        </p:nvSpPr>
        <p:spPr>
          <a:xfrm>
            <a:off x="4143375" y="3430270"/>
            <a:ext cx="790575" cy="281876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51206" name="标题 1"/>
          <p:cNvSpPr>
            <a:spLocks noGrp="1"/>
          </p:cNvSpPr>
          <p:nvPr/>
        </p:nvSpPr>
        <p:spPr>
          <a:xfrm>
            <a:off x="614680" y="549275"/>
            <a:ext cx="5676265" cy="493395"/>
          </a:xfrm>
          <a:prstGeom prst="rect">
            <a:avLst/>
          </a:prstGeom>
          <a:noFill/>
          <a:ln w="25400" cap="flat" cmpd="sng">
            <a:noFill/>
            <a:prstDash val="solid"/>
            <a:miter/>
            <a:headEnd type="none" w="med" len="med"/>
            <a:tailEnd type="none" w="med" len="med"/>
          </a:ln>
        </p:spPr>
        <p:txBody>
          <a:bodyPr vert="horz" wrap="square" lIns="90170" tIns="46990" rIns="90170" bIns="46990" anchor="ctr"/>
          <a:lstStyle>
            <a:lvl1pPr marL="0" lvl="0" indent="0" algn="ctr" defTabSz="914400" eaLnBrk="0" fontAlgn="base" latinLnBrk="0" hangingPunct="0">
              <a:lnSpc>
                <a:spcPct val="100000"/>
              </a:lnSpc>
              <a:spcBef>
                <a:spcPct val="0"/>
              </a:spcBef>
              <a:spcAft>
                <a:spcPct val="0"/>
              </a:spcAft>
              <a:buClr>
                <a:srgbClr val="000000"/>
              </a:buClr>
              <a:buNone/>
              <a:defRPr sz="4400" b="0" i="0" u="none" kern="1200" baseline="0">
                <a:solidFill>
                  <a:schemeClr val="tx1"/>
                </a:solidFill>
                <a:latin typeface="Calibri" panose="020F0502020204030204" pitchFamily="34" charset="0"/>
                <a:ea typeface="微软雅黑" panose="020B0503020204020204" charset="-122"/>
                <a:sym typeface="Calibri" panose="020F0502020204030204" pitchFamily="34" charset="0"/>
              </a:defRPr>
            </a:lvl1pPr>
          </a:lstStyle>
          <a:p>
            <a:pPr marL="342900" lvl="0" indent="-342900" algn="l">
              <a:buFont typeface="Wingdings" panose="05000000000000000000" charset="0"/>
              <a:buChar char="u"/>
            </a:pPr>
            <a:r>
              <a:rPr lang="zh-CN" altLang="en-US" sz="2000" b="1" dirty="0"/>
              <a:t>通过发表时间排序，了解该领域最新研究动向</a:t>
            </a:r>
            <a:endParaRPr lang="zh-CN" altLang="en-US" sz="2000" b="1" dirty="0"/>
          </a:p>
        </p:txBody>
      </p:sp>
      <p:sp>
        <p:nvSpPr>
          <p:cNvPr id="51207" name="矩形 3"/>
          <p:cNvSpPr/>
          <p:nvPr/>
        </p:nvSpPr>
        <p:spPr>
          <a:xfrm>
            <a:off x="924560" y="2875915"/>
            <a:ext cx="625475" cy="288925"/>
          </a:xfrm>
          <a:prstGeom prst="rect">
            <a:avLst/>
          </a:prstGeom>
          <a:noFill/>
          <a:ln w="25400" cap="flat" cmpd="sng">
            <a:solidFill>
              <a:srgbClr val="FF0000"/>
            </a:solidFill>
            <a:prstDash val="solid"/>
            <a:bevel/>
            <a:headEnd type="none" w="med" len="med"/>
            <a:tailEnd type="none" w="med" len="med"/>
          </a:ln>
        </p:spPr>
        <p:txBody>
          <a:bodyPr vert="horz"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2" name="日期占位符 1"/>
          <p:cNvSpPr/>
          <p:nvPr>
            <p:ph type="dt" sz="half" idx="10"/>
          </p:nvPr>
        </p:nvSpPr>
        <p:spPr/>
        <p:txBody>
          <a:bodyPr/>
          <a:p>
            <a:pPr lvl="0"/>
            <a:fld id="{BB962C8B-B14F-4D97-AF65-F5344CB8AC3E}" type="datetime1">
              <a:rPr lang="en-US" altLang="x-none" dirty="0">
                <a:sym typeface="Calibri" panose="020F0502020204030204" pitchFamily="34" charset="0"/>
              </a:rPr>
            </a:fld>
            <a:endParaRPr lang="en-US" altLang="x-none" dirty="0">
              <a:sym typeface="Calibri" panose="020F0502020204030204" pitchFamily="34" charset="0"/>
            </a:endParaRPr>
          </a:p>
        </p:txBody>
      </p:sp>
      <p:sp>
        <p:nvSpPr>
          <p:cNvPr id="51203" name="圆角矩形 5"/>
          <p:cNvSpPr/>
          <p:nvPr/>
        </p:nvSpPr>
        <p:spPr>
          <a:xfrm>
            <a:off x="4621848" y="5994083"/>
            <a:ext cx="4467225" cy="846137"/>
          </a:xfrm>
          <a:prstGeom prst="roundRect">
            <a:avLst>
              <a:gd name="adj" fmla="val 16667"/>
            </a:avLst>
          </a:prstGeom>
          <a:gradFill rotWithShape="0">
            <a:gsLst>
              <a:gs pos="0">
                <a:srgbClr val="99CCFF">
                  <a:alpha val="100000"/>
                </a:srgbClr>
              </a:gs>
              <a:gs pos="100000">
                <a:schemeClr val="bg1">
                  <a:alpha val="100000"/>
                </a:schemeClr>
              </a:gs>
            </a:gsLst>
            <a:lin ang="0" scaled="1"/>
            <a:tileRect/>
          </a:gradFill>
          <a:ln w="12700" cap="flat" cmpd="sng">
            <a:solidFill>
              <a:srgbClr val="00FF00"/>
            </a:solidFill>
            <a:prstDash val="solid"/>
            <a:headEnd type="none" w="med" len="med"/>
            <a:tailEnd type="none" w="med" len="med"/>
          </a:ln>
        </p:spPr>
        <p:txBody>
          <a:bodyPr lIns="90170" tIns="46990" rIns="90170" bIns="46990" anchor="ctr"/>
          <a:p>
            <a:pPr lvl="0"/>
            <a:r>
              <a:rPr lang="zh-CN" altLang="en-US" sz="1800" dirty="0">
                <a:latin typeface="Arial" panose="020B0604020202020204" pitchFamily="34" charset="0"/>
                <a:ea typeface="微软雅黑" panose="020B0503020204020204" charset="-122"/>
                <a:sym typeface="宋体" panose="02010600030101010101" pitchFamily="2" charset="-122"/>
              </a:rPr>
              <a:t>       通过发表时间排序：了解学科带头人目前的新观点、新看法，多为此领域的新兴研究方向</a:t>
            </a:r>
            <a:endParaRPr lang="zh-CN" altLang="en-US" sz="1800" dirty="0">
              <a:latin typeface="Arial" panose="020B0604020202020204" pitchFamily="34" charset="0"/>
              <a:ea typeface="微软雅黑" panose="020B050302020402020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blinds(horizontal)">
                                      <p:cBhvr>
                                        <p:cTn id="7" dur="5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7"/>
                                        </p:tgtEl>
                                        <p:attrNameLst>
                                          <p:attrName>style.visibility</p:attrName>
                                        </p:attrNameLst>
                                      </p:cBhvr>
                                      <p:to>
                                        <p:strVal val="visible"/>
                                      </p:to>
                                    </p:set>
                                    <p:animEffect transition="in" filter="blinds(horizontal)">
                                      <p:cBhvr>
                                        <p:cTn id="12" dur="500"/>
                                        <p:tgtEl>
                                          <p:spTgt spid="512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1205"/>
                                        </p:tgtEl>
                                        <p:attrNameLst>
                                          <p:attrName>style.visibility</p:attrName>
                                        </p:attrNameLst>
                                      </p:cBhvr>
                                      <p:to>
                                        <p:strVal val="visible"/>
                                      </p:to>
                                    </p:set>
                                    <p:animEffect transition="in" filter="blinds(horizontal)">
                                      <p:cBhvr>
                                        <p:cTn id="17" dur="500"/>
                                        <p:tgtEl>
                                          <p:spTgt spid="5120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203"/>
                                        </p:tgtEl>
                                        <p:attrNameLst>
                                          <p:attrName>style.visibility</p:attrName>
                                        </p:attrNameLst>
                                      </p:cBhvr>
                                      <p:to>
                                        <p:strVal val="visible"/>
                                      </p:to>
                                    </p:set>
                                    <p:animEffect transition="in" filter="blinds(horizontal)">
                                      <p:cBhvr>
                                        <p:cTn id="22" dur="5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ldLvl="0" animBg="1"/>
      <p:bldP spid="51207" grpId="0" bldLvl="0" animBg="1"/>
      <p:bldP spid="51205" grpId="0" bldLvl="0" animBg="1"/>
      <p:bldP spid="51203"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63" name="文本框 32775"/>
          <p:cNvSpPr txBox="1"/>
          <p:nvPr/>
        </p:nvSpPr>
        <p:spPr>
          <a:xfrm>
            <a:off x="483870" y="693420"/>
            <a:ext cx="2804160" cy="483235"/>
          </a:xfrm>
          <a:prstGeom prst="rect">
            <a:avLst/>
          </a:prstGeom>
          <a:noFill/>
          <a:ln w="9525">
            <a:noFill/>
            <a:miter/>
          </a:ln>
        </p:spPr>
        <p:txBody>
          <a:bodyPr wrap="square" anchor="t">
            <a:spAutoFit/>
          </a:bodyPr>
          <a:p>
            <a:pPr lvl="0"/>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（二）搜集素材</a:t>
            </a:r>
            <a:endParaRPr lang="en-US" altLang="zh-CN" sz="2400" b="1" dirty="0">
              <a:solidFill>
                <a:srgbClr val="000000"/>
              </a:solidFill>
              <a:latin typeface="微软雅黑" panose="020B0503020204020204" charset="-122"/>
              <a:ea typeface="微软雅黑" panose="020B0503020204020204" charset="-122"/>
              <a:sym typeface="Arial" panose="020B0604020202020204" charset="-116"/>
            </a:endParaRPr>
          </a:p>
        </p:txBody>
      </p:sp>
      <p:sp>
        <p:nvSpPr>
          <p:cNvPr id="6" name="Oval 4"/>
          <p:cNvSpPr>
            <a:spLocks noChangeArrowheads="1"/>
          </p:cNvSpPr>
          <p:nvPr>
            <p:custDataLst>
              <p:tags r:id="rId1"/>
            </p:custDataLst>
          </p:nvPr>
        </p:nvSpPr>
        <p:spPr bwMode="auto">
          <a:xfrm>
            <a:off x="2749698" y="1804740"/>
            <a:ext cx="3978519" cy="3887643"/>
          </a:xfrm>
          <a:prstGeom prst="ellipse">
            <a:avLst/>
          </a:prstGeom>
          <a:noFill/>
          <a:ln w="9525" cap="flat" cmpd="sng">
            <a:solidFill>
              <a:schemeClr val="tx2"/>
            </a:solidFill>
            <a:prstDash val="dash"/>
            <a:round/>
          </a:ln>
          <a:effectLst/>
          <a:extLst>
            <a:ext uri="{909E8E84-426E-40DD-AFC4-6F175D3DCCD1}">
              <a14:hiddenFill xmlns:a14="http://schemas.microsoft.com/office/drawing/2010/main">
                <a:solidFill>
                  <a:srgbClr val="ADFFA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eaLnBrk="1" hangingPunct="1"/>
            <a:endParaRPr lang="zh-CN" altLang="en-US">
              <a:solidFill>
                <a:schemeClr val="bg1"/>
              </a:solidFill>
              <a:latin typeface="+mn-lt"/>
              <a:ea typeface="+mn-ea"/>
              <a:sym typeface="Arial" panose="020B0604020202020204" pitchFamily="34" charset="0"/>
            </a:endParaRPr>
          </a:p>
        </p:txBody>
      </p:sp>
      <p:sp>
        <p:nvSpPr>
          <p:cNvPr id="7" name="Oval 5"/>
          <p:cNvSpPr>
            <a:spLocks noChangeArrowheads="1"/>
          </p:cNvSpPr>
          <p:nvPr>
            <p:custDataLst>
              <p:tags r:id="rId2"/>
            </p:custDataLst>
          </p:nvPr>
        </p:nvSpPr>
        <p:spPr bwMode="auto">
          <a:xfrm>
            <a:off x="5220000" y="4784367"/>
            <a:ext cx="1508218" cy="1516006"/>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经统库</a:t>
            </a:r>
            <a:endParaRPr lang="zh-CN" altLang="en-US" sz="2000" b="1" dirty="0">
              <a:solidFill>
                <a:schemeClr val="bg1"/>
              </a:solidFill>
              <a:latin typeface="+mj-lt"/>
              <a:ea typeface="+mj-ea"/>
              <a:cs typeface="+mj-cs"/>
              <a:sym typeface="Arial" panose="020B0604020202020204" pitchFamily="34" charset="0"/>
            </a:endParaRPr>
          </a:p>
        </p:txBody>
      </p:sp>
      <p:sp>
        <p:nvSpPr>
          <p:cNvPr id="8" name="Oval 6"/>
          <p:cNvSpPr>
            <a:spLocks noChangeArrowheads="1"/>
          </p:cNvSpPr>
          <p:nvPr>
            <p:custDataLst>
              <p:tags r:id="rId3"/>
            </p:custDataLst>
          </p:nvPr>
        </p:nvSpPr>
        <p:spPr bwMode="auto">
          <a:xfrm>
            <a:off x="5974109" y="2371456"/>
            <a:ext cx="1509805" cy="1512831"/>
          </a:xfrm>
          <a:prstGeom prst="ellipse">
            <a:avLst/>
          </a:prstGeom>
          <a:solidFill>
            <a:srgbClr val="5BAD4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工具书</a:t>
            </a:r>
            <a:endParaRPr lang="zh-CN" altLang="en-US" sz="2000" b="1" dirty="0">
              <a:solidFill>
                <a:schemeClr val="bg1"/>
              </a:solidFill>
              <a:latin typeface="+mj-lt"/>
              <a:ea typeface="+mj-ea"/>
              <a:cs typeface="+mj-cs"/>
              <a:sym typeface="Arial" panose="020B0604020202020204" pitchFamily="34" charset="0"/>
            </a:endParaRPr>
          </a:p>
        </p:txBody>
      </p:sp>
      <p:sp>
        <p:nvSpPr>
          <p:cNvPr id="9" name="Oval 7"/>
          <p:cNvSpPr>
            <a:spLocks noChangeArrowheads="1"/>
          </p:cNvSpPr>
          <p:nvPr>
            <p:custDataLst>
              <p:tags r:id="rId4"/>
            </p:custDataLst>
          </p:nvPr>
        </p:nvSpPr>
        <p:spPr bwMode="auto">
          <a:xfrm>
            <a:off x="3934046" y="1049118"/>
            <a:ext cx="1508218" cy="1511244"/>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总库检索</a:t>
            </a:r>
            <a:endParaRPr lang="zh-CN" altLang="en-US" sz="2000" b="1" dirty="0">
              <a:solidFill>
                <a:schemeClr val="bg1"/>
              </a:solidFill>
              <a:latin typeface="+mj-lt"/>
              <a:ea typeface="+mj-ea"/>
              <a:cs typeface="+mj-cs"/>
              <a:sym typeface="Arial" panose="020B0604020202020204" pitchFamily="34" charset="0"/>
            </a:endParaRPr>
          </a:p>
        </p:txBody>
      </p:sp>
      <p:sp>
        <p:nvSpPr>
          <p:cNvPr id="10" name="Oval 8"/>
          <p:cNvSpPr>
            <a:spLocks noChangeArrowheads="1"/>
          </p:cNvSpPr>
          <p:nvPr>
            <p:custDataLst>
              <p:tags r:id="rId5"/>
            </p:custDataLst>
          </p:nvPr>
        </p:nvSpPr>
        <p:spPr bwMode="auto">
          <a:xfrm>
            <a:off x="1933673" y="2371456"/>
            <a:ext cx="1506631" cy="1512831"/>
          </a:xfrm>
          <a:prstGeom prst="ellipse">
            <a:avLst/>
          </a:prstGeom>
          <a:solidFill>
            <a:srgbClr val="5BAD4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翻译助手</a:t>
            </a:r>
            <a:endParaRPr lang="zh-CN" altLang="en-US" sz="2000" b="1" dirty="0">
              <a:solidFill>
                <a:schemeClr val="bg1"/>
              </a:solidFill>
              <a:latin typeface="+mj-lt"/>
              <a:ea typeface="+mj-ea"/>
              <a:cs typeface="+mj-cs"/>
              <a:sym typeface="Arial" panose="020B0604020202020204" pitchFamily="34" charset="0"/>
            </a:endParaRPr>
          </a:p>
        </p:txBody>
      </p:sp>
      <p:sp>
        <p:nvSpPr>
          <p:cNvPr id="11" name="Oval 9"/>
          <p:cNvSpPr>
            <a:spLocks noChangeArrowheads="1"/>
          </p:cNvSpPr>
          <p:nvPr>
            <p:custDataLst>
              <p:tags r:id="rId6"/>
            </p:custDataLst>
          </p:nvPr>
        </p:nvSpPr>
        <p:spPr bwMode="auto">
          <a:xfrm>
            <a:off x="2633804" y="4784367"/>
            <a:ext cx="1509805" cy="1512831"/>
          </a:xfrm>
          <a:prstGeom prst="ellipse">
            <a:avLst/>
          </a:prstGeom>
          <a:solidFill>
            <a:srgbClr val="4FA789"/>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rmAutofit/>
          </a:bodyPr>
          <a:lstStyle/>
          <a:p>
            <a:pPr algn="ctr" eaLnBrk="1" hangingPunct="1"/>
            <a:r>
              <a:rPr lang="zh-CN" altLang="en-US" sz="2000" b="1" dirty="0">
                <a:solidFill>
                  <a:schemeClr val="bg1"/>
                </a:solidFill>
                <a:latin typeface="+mj-lt"/>
                <a:ea typeface="+mj-ea"/>
                <a:cs typeface="+mj-cs"/>
                <a:sym typeface="Arial" panose="020B0604020202020204" pitchFamily="34" charset="0"/>
              </a:rPr>
              <a:t>图片库</a:t>
            </a:r>
            <a:endParaRPr lang="zh-CN" altLang="en-US" sz="2000" b="1" dirty="0">
              <a:solidFill>
                <a:schemeClr val="bg1"/>
              </a:solidFill>
              <a:latin typeface="+mj-lt"/>
              <a:ea typeface="+mj-ea"/>
              <a:cs typeface="+mj-cs"/>
              <a:sym typeface="Arial" panose="020B0604020202020204" pitchFamily="34" charset="0"/>
            </a:endParaRPr>
          </a:p>
        </p:txBody>
      </p:sp>
      <p:sp>
        <p:nvSpPr>
          <p:cNvPr id="12" name="Oval 10"/>
          <p:cNvSpPr>
            <a:spLocks noChangeArrowheads="1"/>
          </p:cNvSpPr>
          <p:nvPr>
            <p:custDataLst>
              <p:tags r:id="rId7"/>
            </p:custDataLst>
          </p:nvPr>
        </p:nvSpPr>
        <p:spPr bwMode="auto">
          <a:xfrm>
            <a:off x="3753059" y="2825465"/>
            <a:ext cx="1959095" cy="1958902"/>
          </a:xfrm>
          <a:prstGeom prst="ellipse">
            <a:avLst/>
          </a:prstGeom>
          <a:solidFill>
            <a:srgbClr val="92CB85"/>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1755" tIns="36195" rIns="71755" bIns="36195" anchor="ctr">
            <a:normAutofit/>
          </a:bodyPr>
          <a:lstStyle/>
          <a:p>
            <a:pPr algn="ctr" eaLnBrk="1" hangingPunct="1"/>
            <a:r>
              <a:rPr lang="zh-CN" altLang="en-US" sz="2400" b="1" dirty="0">
                <a:solidFill>
                  <a:schemeClr val="tx1"/>
                </a:solidFill>
                <a:latin typeface="+mj-lt"/>
                <a:ea typeface="+mj-ea"/>
                <a:cs typeface="+mj-cs"/>
                <a:sym typeface="Arial" panose="020B0604020202020204" pitchFamily="34" charset="0"/>
              </a:rPr>
              <a:t>搜集素材</a:t>
            </a:r>
            <a:endParaRPr lang="zh-CN" altLang="en-US" sz="2400" b="1" dirty="0">
              <a:solidFill>
                <a:schemeClr val="tx1"/>
              </a:solidFill>
              <a:latin typeface="+mj-lt"/>
              <a:ea typeface="+mj-ea"/>
              <a:cs typeface="+mj-cs"/>
              <a:sym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 Box 9"/>
          <p:cNvSpPr txBox="1"/>
          <p:nvPr/>
        </p:nvSpPr>
        <p:spPr>
          <a:xfrm>
            <a:off x="883285" y="3011805"/>
            <a:ext cx="7399020" cy="1798320"/>
          </a:xfrm>
          <a:prstGeom prst="rect">
            <a:avLst/>
          </a:prstGeom>
          <a:noFill/>
          <a:ln w="9525">
            <a:noFill/>
          </a:ln>
        </p:spPr>
        <p:txBody>
          <a:bodyPr wrap="square" anchor="t">
            <a:spAutoFit/>
          </a:bodyPr>
          <a:p>
            <a:pPr lvl="0" indent="0" eaLnBrk="1" hangingPunct="1">
              <a:lnSpc>
                <a:spcPct val="140000"/>
              </a:lnSpc>
              <a:spcBef>
                <a:spcPct val="50000"/>
              </a:spcBef>
            </a:pPr>
            <a:r>
              <a:rPr lang="zh-CN" altLang="en-US"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sym typeface="Arial" panose="020B0604020202020204" pitchFamily="34" charset="0"/>
              </a:rPr>
              <a:t>中国知网是国家新闻出版总署首批批准的</a:t>
            </a:r>
            <a:r>
              <a:rPr lang="zh-CN" altLang="en-US" sz="2000" b="1" dirty="0">
                <a:solidFill>
                  <a:schemeClr val="accent5"/>
                </a:solidFill>
                <a:latin typeface="微软雅黑" panose="020B0503020204020204" charset="-122"/>
                <a:ea typeface="微软雅黑" panose="020B0503020204020204" charset="-122"/>
                <a:sym typeface="Arial" panose="020B0604020202020204" pitchFamily="34" charset="0"/>
              </a:rPr>
              <a:t>互联网出版平台</a:t>
            </a:r>
            <a:r>
              <a:rPr lang="zh-CN" altLang="en-US" sz="2000" dirty="0">
                <a:latin typeface="微软雅黑" panose="020B0503020204020204" charset="-122"/>
                <a:ea typeface="微软雅黑" panose="020B0503020204020204" charset="-122"/>
                <a:sym typeface="Arial" panose="020B0604020202020204" pitchFamily="34" charset="0"/>
              </a:rPr>
              <a:t>，可以二次出版所有传统出版方式已经出版过的内容，也可以直接通过网络进行一次出版，出版形式多种多样，包括文本、图片、音频、视频、动画、软件、网络课程、科学数据等多种媒体方式。</a:t>
            </a:r>
            <a:endParaRPr lang="zh-CN" altLang="en-US" sz="2000" dirty="0">
              <a:latin typeface="微软雅黑" panose="020B0503020204020204" charset="-122"/>
              <a:ea typeface="微软雅黑" panose="020B0503020204020204" charset="-122"/>
              <a:sym typeface="Arial" panose="020B0604020202020204" pitchFamily="34" charset="0"/>
            </a:endParaRPr>
          </a:p>
        </p:txBody>
      </p:sp>
      <p:grpSp>
        <p:nvGrpSpPr>
          <p:cNvPr id="119811" name="Group 6"/>
          <p:cNvGrpSpPr/>
          <p:nvPr/>
        </p:nvGrpSpPr>
        <p:grpSpPr>
          <a:xfrm>
            <a:off x="1751013" y="1458913"/>
            <a:ext cx="5646737" cy="1000125"/>
            <a:chOff x="0" y="0"/>
            <a:chExt cx="3987" cy="912"/>
          </a:xfrm>
        </p:grpSpPr>
        <p:sp>
          <p:nvSpPr>
            <p:cNvPr id="14341" name="AutoShape 12"/>
            <p:cNvSpPr/>
            <p:nvPr/>
          </p:nvSpPr>
          <p:spPr>
            <a:xfrm>
              <a:off x="0" y="0"/>
              <a:ext cx="3984" cy="912"/>
            </a:xfrm>
            <a:prstGeom prst="roundRect">
              <a:avLst>
                <a:gd name="adj" fmla="val 10889"/>
              </a:avLst>
            </a:prstGeom>
            <a:gradFill rotWithShape="1">
              <a:gsLst>
                <a:gs pos="0">
                  <a:srgbClr val="F2F2F2"/>
                </a:gs>
                <a:gs pos="50000">
                  <a:srgbClr val="DDDDDD"/>
                </a:gs>
                <a:gs pos="100000">
                  <a:srgbClr val="F2F2F2"/>
                </a:gs>
              </a:gsLst>
              <a:lin ang="18900000" scaled="1"/>
              <a:tileRect/>
            </a:gradFill>
            <a:ln w="38100" cap="flat" cmpd="sng">
              <a:solidFill>
                <a:srgbClr val="FFFFFF"/>
              </a:solidFill>
              <a:prstDash val="solid"/>
              <a:headEnd type="none" w="med" len="med"/>
              <a:tailEnd type="none" w="med" len="me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grpSp>
          <p:nvGrpSpPr>
            <p:cNvPr id="119813" name="Group 8"/>
            <p:cNvGrpSpPr/>
            <p:nvPr/>
          </p:nvGrpSpPr>
          <p:grpSpPr>
            <a:xfrm>
              <a:off x="87" y="84"/>
              <a:ext cx="768" cy="746"/>
              <a:chOff x="0" y="0"/>
              <a:chExt cx="768" cy="746"/>
            </a:xfrm>
          </p:grpSpPr>
          <p:sp>
            <p:nvSpPr>
              <p:cNvPr id="14343" name="AutoShape 14"/>
              <p:cNvSpPr/>
              <p:nvPr/>
            </p:nvSpPr>
            <p:spPr>
              <a:xfrm>
                <a:off x="0" y="0"/>
                <a:ext cx="768" cy="746"/>
              </a:xfrm>
              <a:prstGeom prst="roundRect">
                <a:avLst>
                  <a:gd name="adj" fmla="val 11921"/>
                </a:avLst>
              </a:prstGeom>
              <a:gradFill rotWithShape="1">
                <a:gsLst>
                  <a:gs pos="2000">
                    <a:srgbClr val="CC99FF"/>
                  </a:gs>
                  <a:gs pos="100000">
                    <a:srgbClr val="7030A0"/>
                  </a:gs>
                </a:gsLst>
                <a:lin ang="5400000" scaled="1"/>
                <a:tileRect/>
              </a:gradFill>
              <a:ln w="38100" cap="flat" cmpd="sng">
                <a:solidFill>
                  <a:schemeClr val="bg1"/>
                </a:solidFill>
                <a:prstDash val="solid"/>
                <a:headEnd type="none" w="med" len="med"/>
                <a:tailEnd type="none"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chemeClr val="tx1"/>
                  </a:solidFill>
                  <a:effectLst/>
                  <a:uLnTx/>
                  <a:uFillTx/>
                  <a:latin typeface="Arial" panose="020B0604020202020204" pitchFamily="34" charset="0"/>
                  <a:ea typeface="+mn-ea"/>
                  <a:cs typeface="+mn-cs"/>
                </a:endParaRPr>
              </a:p>
            </p:txBody>
          </p:sp>
          <p:sp>
            <p:nvSpPr>
              <p:cNvPr id="14345" name="Text Box 16"/>
              <p:cNvSpPr txBox="1"/>
              <p:nvPr/>
            </p:nvSpPr>
            <p:spPr>
              <a:xfrm>
                <a:off x="225" y="185"/>
                <a:ext cx="341" cy="375"/>
              </a:xfrm>
              <a:prstGeom prst="rect">
                <a:avLst/>
              </a:prstGeom>
              <a:noFill/>
              <a:ln w="9525">
                <a:noFill/>
                <a:miter/>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rPr>
                  <a:t>三</a:t>
                </a:r>
                <a:endParaRPr kumimoji="0" lang="zh-CN" altLang="en-US" sz="2100" b="1" i="0" u="none" strike="noStrike" kern="1200" cap="none" spc="0" normalizeH="0" baseline="0" noProof="1">
                  <a:ln>
                    <a:noFill/>
                  </a:ln>
                  <a:solidFill>
                    <a:schemeClr val="tx1"/>
                  </a:solidFill>
                  <a:effectLst>
                    <a:outerShdw blurRad="38100" dist="38100" dir="2700000">
                      <a:srgbClr val="C0C0C0"/>
                    </a:outerShdw>
                  </a:effectLst>
                  <a:uLnTx/>
                  <a:uFillTx/>
                  <a:latin typeface="黑体" panose="02010609060101010101" pitchFamily="2" charset="-122"/>
                  <a:ea typeface="黑体" panose="02010609060101010101" pitchFamily="2" charset="-122"/>
                  <a:cs typeface="+mn-ea"/>
                </a:endParaRPr>
              </a:p>
            </p:txBody>
          </p:sp>
        </p:grpSp>
        <p:sp>
          <p:nvSpPr>
            <p:cNvPr id="119816" name="Text Box 17"/>
            <p:cNvSpPr txBox="1"/>
            <p:nvPr/>
          </p:nvSpPr>
          <p:spPr>
            <a:xfrm>
              <a:off x="960" y="191"/>
              <a:ext cx="3027" cy="445"/>
            </a:xfrm>
            <a:prstGeom prst="rect">
              <a:avLst/>
            </a:prstGeom>
            <a:noFill/>
            <a:ln w="9525">
              <a:noFill/>
            </a:ln>
          </p:spPr>
          <p:txBody>
            <a:bodyPr anchor="t">
              <a:spAutoFit/>
            </a:bodyPr>
            <a:p>
              <a:pPr lvl="0" indent="0" eaLnBrk="1" hangingPunct="1"/>
              <a:endParaRPr lang="zh-CN" altLang="en-US" sz="600" b="1" dirty="0">
                <a:solidFill>
                  <a:srgbClr val="0B0801"/>
                </a:solidFill>
                <a:latin typeface="Arial" panose="020B0604020202020204" pitchFamily="34" charset="0"/>
                <a:ea typeface="楷体_GB2312" pitchFamily="1" charset="-122"/>
              </a:endParaRPr>
            </a:p>
            <a:p>
              <a:pPr lvl="0" indent="0" eaLnBrk="1" hangingPunct="1"/>
              <a:r>
                <a:rPr lang="zh-CN" altLang="en-US" sz="2000" b="1" dirty="0">
                  <a:solidFill>
                    <a:srgbClr val="0B0801"/>
                  </a:solidFill>
                  <a:latin typeface="微软雅黑" panose="020B0503020204020204" charset="-122"/>
                  <a:ea typeface="微软雅黑" panose="020B0503020204020204" charset="-122"/>
                </a:rPr>
                <a:t>中国知网是一个出版与知识服务平台</a:t>
              </a:r>
              <a:endParaRPr lang="zh-CN" altLang="en-US" sz="2000" b="1" dirty="0">
                <a:solidFill>
                  <a:srgbClr val="0B0801"/>
                </a:solidFill>
                <a:latin typeface="微软雅黑" panose="020B0503020204020204" charset="-122"/>
                <a:ea typeface="微软雅黑" panose="020B0503020204020204"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88" name="Rectangle 7"/>
          <p:cNvSpPr/>
          <p:nvPr/>
        </p:nvSpPr>
        <p:spPr>
          <a:xfrm>
            <a:off x="513080" y="404813"/>
            <a:ext cx="18948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1</a:t>
            </a:r>
            <a:r>
              <a:rPr lang="zh-CN" altLang="en-US" sz="2400" b="1" dirty="0">
                <a:solidFill>
                  <a:srgbClr val="000000"/>
                </a:solidFill>
                <a:latin typeface="微软雅黑" panose="020B0503020204020204" charset="-122"/>
                <a:ea typeface="微软雅黑" panose="020B0503020204020204" charset="-122"/>
              </a:rPr>
              <a:t>、总库检索</a:t>
            </a:r>
            <a:endParaRPr lang="zh-CN" altLang="en-US" sz="2400" b="1" dirty="0">
              <a:solidFill>
                <a:srgbClr val="000000"/>
              </a:solidFill>
              <a:latin typeface="微软雅黑" panose="020B0503020204020204"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2065" y="888365"/>
            <a:ext cx="9123045" cy="5277485"/>
          </a:xfrm>
          <a:prstGeom prst="rect">
            <a:avLst/>
          </a:prstGeom>
        </p:spPr>
      </p:pic>
      <p:sp>
        <p:nvSpPr>
          <p:cNvPr id="51204" name="矩形 3"/>
          <p:cNvSpPr/>
          <p:nvPr/>
        </p:nvSpPr>
        <p:spPr>
          <a:xfrm>
            <a:off x="2902585" y="1365885"/>
            <a:ext cx="5716270"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3" name="矩形 3"/>
          <p:cNvSpPr/>
          <p:nvPr/>
        </p:nvSpPr>
        <p:spPr>
          <a:xfrm>
            <a:off x="2277110" y="1946275"/>
            <a:ext cx="3776980"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4"/>
                                        </p:tgtEl>
                                        <p:attrNameLst>
                                          <p:attrName>style.visibility</p:attrName>
                                        </p:attrNameLst>
                                      </p:cBhvr>
                                      <p:to>
                                        <p:strVal val="visible"/>
                                      </p:to>
                                    </p:set>
                                    <p:animEffect transition="in" filter="blinds(horizontal)">
                                      <p:cBhvr>
                                        <p:cTn id="7" dur="500"/>
                                        <p:tgtEl>
                                          <p:spTgt spid="512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bldLvl="0" animBg="1"/>
      <p:bldP spid="3"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88" name="Rectangle 7"/>
          <p:cNvSpPr/>
          <p:nvPr/>
        </p:nvSpPr>
        <p:spPr>
          <a:xfrm>
            <a:off x="513080" y="404813"/>
            <a:ext cx="21996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2</a:t>
            </a:r>
            <a:r>
              <a:rPr lang="zh-CN" altLang="en-US" sz="2400" b="1" dirty="0">
                <a:solidFill>
                  <a:srgbClr val="000000"/>
                </a:solidFill>
                <a:latin typeface="微软雅黑" panose="020B0503020204020204" charset="-122"/>
                <a:ea typeface="微软雅黑" panose="020B0503020204020204" charset="-122"/>
              </a:rPr>
              <a:t>、工具书检索</a:t>
            </a:r>
            <a:endParaRPr lang="zh-CN" altLang="en-US" sz="2400" b="1" dirty="0">
              <a:solidFill>
                <a:srgbClr val="000000"/>
              </a:solidFill>
              <a:latin typeface="微软雅黑" panose="020B0503020204020204" charset="-122"/>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36195" y="977265"/>
            <a:ext cx="9070975" cy="5601335"/>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88" name="Rectangle 7"/>
          <p:cNvSpPr/>
          <p:nvPr/>
        </p:nvSpPr>
        <p:spPr>
          <a:xfrm>
            <a:off x="558165" y="483553"/>
            <a:ext cx="2371725" cy="417830"/>
          </a:xfrm>
          <a:prstGeom prst="rect">
            <a:avLst/>
          </a:prstGeom>
          <a:noFill/>
          <a:ln w="9525">
            <a:noFill/>
          </a:ln>
        </p:spPr>
        <p:txBody>
          <a:bodyPr wrap="none">
            <a:spAutoFit/>
          </a:bodyPr>
          <a:p>
            <a:pPr lvl="0"/>
            <a:r>
              <a:rPr lang="zh-CN" altLang="en-US" sz="2000" b="1" dirty="0">
                <a:solidFill>
                  <a:srgbClr val="000000"/>
                </a:solidFill>
                <a:latin typeface="微软雅黑" panose="020B0503020204020204" charset="-122"/>
                <a:ea typeface="微软雅黑" panose="020B0503020204020204" charset="-122"/>
              </a:rPr>
              <a:t>（</a:t>
            </a:r>
            <a:r>
              <a:rPr lang="en-US" altLang="zh-CN" sz="2000" b="1" dirty="0">
                <a:solidFill>
                  <a:srgbClr val="000000"/>
                </a:solidFill>
                <a:latin typeface="微软雅黑" panose="020B0503020204020204" charset="-122"/>
                <a:ea typeface="微软雅黑" panose="020B0503020204020204" charset="-122"/>
              </a:rPr>
              <a:t>1</a:t>
            </a:r>
            <a:r>
              <a:rPr lang="zh-CN" altLang="en-US" sz="2000" b="1" dirty="0">
                <a:solidFill>
                  <a:srgbClr val="000000"/>
                </a:solidFill>
                <a:latin typeface="微软雅黑" panose="020B0503020204020204" charset="-122"/>
                <a:ea typeface="微软雅黑" panose="020B0503020204020204" charset="-122"/>
              </a:rPr>
              <a:t>）检索生僻字词</a:t>
            </a:r>
            <a:endParaRPr lang="zh-CN" altLang="en-US" sz="2000" b="1" dirty="0">
              <a:solidFill>
                <a:srgbClr val="000000"/>
              </a:solidFill>
              <a:latin typeface="微软雅黑" panose="020B0503020204020204" charset="-122"/>
              <a:ea typeface="宋体" panose="02010600030101010101" pitchFamily="2" charset="-122"/>
            </a:endParaRPr>
          </a:p>
        </p:txBody>
      </p:sp>
      <p:pic>
        <p:nvPicPr>
          <p:cNvPr id="5" name="图片 4"/>
          <p:cNvPicPr>
            <a:picLocks noChangeAspect="1"/>
          </p:cNvPicPr>
          <p:nvPr/>
        </p:nvPicPr>
        <p:blipFill>
          <a:blip r:embed="rId1"/>
          <a:stretch>
            <a:fillRect/>
          </a:stretch>
        </p:blipFill>
        <p:spPr>
          <a:xfrm>
            <a:off x="34290" y="1061085"/>
            <a:ext cx="9074785" cy="4987290"/>
          </a:xfrm>
          <a:prstGeom prst="rect">
            <a:avLst/>
          </a:prstGeom>
        </p:spPr>
      </p:pic>
      <p:sp>
        <p:nvSpPr>
          <p:cNvPr id="6" name="矩形 3"/>
          <p:cNvSpPr/>
          <p:nvPr/>
        </p:nvSpPr>
        <p:spPr>
          <a:xfrm>
            <a:off x="1354455" y="1642745"/>
            <a:ext cx="3776980"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2"/>
          <a:stretch>
            <a:fillRect/>
          </a:stretch>
        </p:blipFill>
        <p:spPr>
          <a:xfrm>
            <a:off x="558165" y="1061085"/>
            <a:ext cx="8028305" cy="5656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5240" y="901700"/>
            <a:ext cx="9121775" cy="5273040"/>
          </a:xfrm>
          <a:prstGeom prst="rect">
            <a:avLst/>
          </a:prstGeom>
        </p:spPr>
      </p:pic>
      <p:sp>
        <p:nvSpPr>
          <p:cNvPr id="50188" name="Rectangle 7"/>
          <p:cNvSpPr/>
          <p:nvPr/>
        </p:nvSpPr>
        <p:spPr>
          <a:xfrm>
            <a:off x="558165" y="483553"/>
            <a:ext cx="2625725" cy="417830"/>
          </a:xfrm>
          <a:prstGeom prst="rect">
            <a:avLst/>
          </a:prstGeom>
          <a:noFill/>
          <a:ln w="9525">
            <a:noFill/>
          </a:ln>
        </p:spPr>
        <p:txBody>
          <a:bodyPr wrap="none">
            <a:spAutoFit/>
          </a:bodyPr>
          <a:p>
            <a:pPr lvl="0"/>
            <a:r>
              <a:rPr lang="zh-CN" altLang="en-US" sz="2000" b="1" dirty="0">
                <a:solidFill>
                  <a:srgbClr val="000000"/>
                </a:solidFill>
                <a:latin typeface="微软雅黑" panose="020B0503020204020204" charset="-122"/>
                <a:ea typeface="微软雅黑" panose="020B0503020204020204" charset="-122"/>
              </a:rPr>
              <a:t>（</a:t>
            </a:r>
            <a:r>
              <a:rPr lang="en-US" altLang="zh-CN" sz="2000" b="1" dirty="0">
                <a:solidFill>
                  <a:srgbClr val="000000"/>
                </a:solidFill>
                <a:latin typeface="微软雅黑" panose="020B0503020204020204" charset="-122"/>
                <a:ea typeface="微软雅黑" panose="020B0503020204020204" charset="-122"/>
              </a:rPr>
              <a:t>2</a:t>
            </a:r>
            <a:r>
              <a:rPr lang="zh-CN" altLang="en-US" sz="2000" b="1" dirty="0">
                <a:solidFill>
                  <a:srgbClr val="000000"/>
                </a:solidFill>
                <a:latin typeface="微软雅黑" panose="020B0503020204020204" charset="-122"/>
                <a:ea typeface="微软雅黑" panose="020B0503020204020204" charset="-122"/>
              </a:rPr>
              <a:t>）查阅整本工具书</a:t>
            </a:r>
            <a:endParaRPr lang="zh-CN" altLang="en-US" sz="2000" b="1" dirty="0">
              <a:solidFill>
                <a:srgbClr val="000000"/>
              </a:solidFill>
              <a:latin typeface="微软雅黑" panose="020B0503020204020204" charset="-122"/>
              <a:ea typeface="宋体" panose="02010600030101010101" pitchFamily="2" charset="-122"/>
            </a:endParaRPr>
          </a:p>
        </p:txBody>
      </p:sp>
      <p:sp>
        <p:nvSpPr>
          <p:cNvPr id="6" name="矩形 3"/>
          <p:cNvSpPr/>
          <p:nvPr/>
        </p:nvSpPr>
        <p:spPr>
          <a:xfrm>
            <a:off x="7060565" y="1062990"/>
            <a:ext cx="862330" cy="236220"/>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51204" name="矩形 3"/>
          <p:cNvSpPr/>
          <p:nvPr/>
        </p:nvSpPr>
        <p:spPr>
          <a:xfrm>
            <a:off x="6902450" y="1931670"/>
            <a:ext cx="2234565" cy="248920"/>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2"/>
          <a:stretch>
            <a:fillRect/>
          </a:stretch>
        </p:blipFill>
        <p:spPr>
          <a:xfrm>
            <a:off x="15240" y="1443355"/>
            <a:ext cx="9129395" cy="4876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blinds(horizontal)">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1204"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7305" y="1201420"/>
            <a:ext cx="9103995" cy="4234815"/>
          </a:xfrm>
          <a:prstGeom prst="rect">
            <a:avLst/>
          </a:prstGeom>
        </p:spPr>
      </p:pic>
      <p:sp>
        <p:nvSpPr>
          <p:cNvPr id="50188" name="Rectangle 7"/>
          <p:cNvSpPr/>
          <p:nvPr/>
        </p:nvSpPr>
        <p:spPr>
          <a:xfrm>
            <a:off x="513080" y="404813"/>
            <a:ext cx="28092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3</a:t>
            </a:r>
            <a:r>
              <a:rPr lang="zh-CN" altLang="en-US" sz="2400" b="1" dirty="0">
                <a:solidFill>
                  <a:srgbClr val="000000"/>
                </a:solidFill>
                <a:latin typeface="微软雅黑" panose="020B0503020204020204" charset="-122"/>
                <a:ea typeface="微软雅黑" panose="020B0503020204020204" charset="-122"/>
              </a:rPr>
              <a:t>、经统库数据检索</a:t>
            </a:r>
            <a:endParaRPr lang="zh-CN" altLang="en-US" sz="2400" b="1" dirty="0">
              <a:solidFill>
                <a:srgbClr val="000000"/>
              </a:solidFill>
              <a:latin typeface="微软雅黑" panose="020B0503020204020204" charset="-122"/>
              <a:ea typeface="宋体" panose="02010600030101010101" pitchFamily="2" charset="-122"/>
            </a:endParaRPr>
          </a:p>
        </p:txBody>
      </p:sp>
      <p:sp>
        <p:nvSpPr>
          <p:cNvPr id="3" name="矩形 3"/>
          <p:cNvSpPr/>
          <p:nvPr/>
        </p:nvSpPr>
        <p:spPr>
          <a:xfrm>
            <a:off x="513080" y="1946275"/>
            <a:ext cx="8105775"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88" name="Rectangle 7"/>
          <p:cNvSpPr/>
          <p:nvPr/>
        </p:nvSpPr>
        <p:spPr>
          <a:xfrm>
            <a:off x="513080" y="404813"/>
            <a:ext cx="25044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4</a:t>
            </a:r>
            <a:r>
              <a:rPr lang="zh-CN" altLang="en-US" sz="2400" b="1" dirty="0">
                <a:solidFill>
                  <a:srgbClr val="000000"/>
                </a:solidFill>
                <a:latin typeface="微软雅黑" panose="020B0503020204020204" charset="-122"/>
                <a:ea typeface="微软雅黑" panose="020B0503020204020204" charset="-122"/>
              </a:rPr>
              <a:t>、学术图片检索</a:t>
            </a:r>
            <a:endParaRPr lang="zh-CN" altLang="en-US" sz="2400" b="1" dirty="0">
              <a:solidFill>
                <a:srgbClr val="000000"/>
              </a:solidFill>
              <a:latin typeface="微软雅黑" panose="020B0503020204020204" charset="-122"/>
              <a:ea typeface="宋体" panose="02010600030101010101" pitchFamily="2" charset="-122"/>
            </a:endParaRPr>
          </a:p>
        </p:txBody>
      </p:sp>
      <p:sp>
        <p:nvSpPr>
          <p:cNvPr id="7" name="矩形 3"/>
          <p:cNvSpPr/>
          <p:nvPr/>
        </p:nvSpPr>
        <p:spPr>
          <a:xfrm>
            <a:off x="3004820" y="1322070"/>
            <a:ext cx="3609340"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2" name="图片 1" descr="CNKI学术知识图片库--首页"/>
          <p:cNvPicPr>
            <a:picLocks noChangeAspect="1"/>
          </p:cNvPicPr>
          <p:nvPr/>
        </p:nvPicPr>
        <p:blipFill>
          <a:blip r:embed="rId1"/>
          <a:srcRect l="5284" t="2119" r="5107" b="19129"/>
          <a:stretch>
            <a:fillRect/>
          </a:stretch>
        </p:blipFill>
        <p:spPr>
          <a:xfrm>
            <a:off x="621665" y="888365"/>
            <a:ext cx="7901305" cy="5917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上箭头 12289"/>
          <p:cNvSpPr/>
          <p:nvPr/>
        </p:nvSpPr>
        <p:spPr>
          <a:xfrm>
            <a:off x="4860925" y="1917700"/>
            <a:ext cx="3390900" cy="2124075"/>
          </a:xfrm>
          <a:prstGeom prst="upArrow">
            <a:avLst>
              <a:gd name="adj1" fmla="val 57824"/>
              <a:gd name="adj2" fmla="val 54388"/>
            </a:avLst>
          </a:prstGeom>
          <a:gradFill rotWithShape="0">
            <a:gsLst>
              <a:gs pos="0">
                <a:srgbClr val="CCFFCC"/>
              </a:gs>
              <a:gs pos="100000">
                <a:schemeClr val="bg1"/>
              </a:gs>
            </a:gsLst>
            <a:lin ang="5400000" scaled="1"/>
            <a:tileRect/>
          </a:gradFill>
          <a:ln w="9525">
            <a:noFill/>
          </a:ln>
        </p:spPr>
        <p:txBody>
          <a:bodyPr wrap="none" lIns="90170" tIns="46990" rIns="90170" bIns="46990" anchor="ctr"/>
          <a:p>
            <a:pPr lvl="0" indent="0" algn="ctr"/>
            <a:r>
              <a:rPr lang="zh-CN" altLang="en-US" sz="2400" b="1" dirty="0">
                <a:latin typeface="Arial" panose="020B0604020202020204" charset="-116"/>
                <a:ea typeface="华文楷体" panose="02010600040101010101" charset="-122"/>
              </a:rPr>
              <a:t>知识链接</a:t>
            </a:r>
            <a:endParaRPr lang="zh-CN" altLang="en-US" sz="2400" b="1" dirty="0">
              <a:latin typeface="Arial" panose="020B0604020202020204" charset="-116"/>
              <a:ea typeface="华文楷体" panose="02010600040101010101" charset="-122"/>
            </a:endParaRPr>
          </a:p>
          <a:p>
            <a:pPr lvl="0" indent="0" algn="ctr"/>
            <a:endParaRPr lang="zh-CN" altLang="en-US" sz="2400" b="1" dirty="0">
              <a:latin typeface="Arial" panose="020B0604020202020204" charset="-116"/>
              <a:ea typeface="华文楷体" panose="02010600040101010101" charset="-122"/>
            </a:endParaRPr>
          </a:p>
          <a:p>
            <a:pPr lvl="0" indent="0" algn="ctr"/>
            <a:endParaRPr lang="zh-CN" altLang="en-US" sz="2400" b="1" dirty="0">
              <a:latin typeface="Arial" panose="020B0604020202020204" charset="-116"/>
              <a:ea typeface="华文楷体" panose="02010600040101010101" charset="-122"/>
            </a:endParaRPr>
          </a:p>
        </p:txBody>
      </p:sp>
      <p:sp>
        <p:nvSpPr>
          <p:cNvPr id="62466" name="上箭头 12290"/>
          <p:cNvSpPr/>
          <p:nvPr/>
        </p:nvSpPr>
        <p:spPr>
          <a:xfrm>
            <a:off x="968375" y="1879600"/>
            <a:ext cx="3390900" cy="2124075"/>
          </a:xfrm>
          <a:prstGeom prst="upArrow">
            <a:avLst>
              <a:gd name="adj1" fmla="val 57824"/>
              <a:gd name="adj2" fmla="val 54388"/>
            </a:avLst>
          </a:prstGeom>
          <a:gradFill rotWithShape="0">
            <a:gsLst>
              <a:gs pos="0">
                <a:srgbClr val="CCFFCC"/>
              </a:gs>
              <a:gs pos="100000">
                <a:schemeClr val="bg1"/>
              </a:gs>
            </a:gsLst>
            <a:lin ang="5400000" scaled="1"/>
            <a:tileRect/>
          </a:gradFill>
          <a:ln w="9525">
            <a:noFill/>
          </a:ln>
        </p:spPr>
        <p:txBody>
          <a:bodyPr wrap="none" lIns="90170" tIns="46990" rIns="90170" bIns="46990" anchor="ctr"/>
          <a:p>
            <a:pPr lvl="0" indent="0" algn="ctr"/>
            <a:r>
              <a:rPr lang="zh-CN" altLang="en-US" sz="2400" b="1" dirty="0">
                <a:latin typeface="Arial" panose="020B0604020202020204" charset="-116"/>
                <a:ea typeface="华文楷体" panose="02010600040101010101" charset="-122"/>
              </a:rPr>
              <a:t>知识抽取</a:t>
            </a:r>
            <a:endParaRPr lang="zh-CN" altLang="en-US" sz="2400" b="1" dirty="0">
              <a:latin typeface="Arial" panose="020B0604020202020204" charset="-116"/>
              <a:ea typeface="华文楷体" panose="02010600040101010101" charset="-122"/>
            </a:endParaRPr>
          </a:p>
          <a:p>
            <a:pPr lvl="0" indent="0" algn="ctr"/>
            <a:endParaRPr lang="zh-CN" altLang="en-US" sz="2400" b="1" dirty="0">
              <a:latin typeface="Arial" panose="020B0604020202020204" charset="-116"/>
              <a:ea typeface="华文楷体" panose="02010600040101010101" charset="-122"/>
            </a:endParaRPr>
          </a:p>
          <a:p>
            <a:pPr lvl="0" indent="0" algn="ctr"/>
            <a:endParaRPr lang="zh-CN" altLang="en-US" sz="2400" b="1" dirty="0">
              <a:latin typeface="Arial" panose="020B0604020202020204" charset="-116"/>
              <a:ea typeface="华文楷体" panose="02010600040101010101" charset="-122"/>
            </a:endParaRPr>
          </a:p>
        </p:txBody>
      </p:sp>
      <p:sp>
        <p:nvSpPr>
          <p:cNvPr id="62467" name="圆角矩形 12291"/>
          <p:cNvSpPr/>
          <p:nvPr/>
        </p:nvSpPr>
        <p:spPr>
          <a:xfrm>
            <a:off x="1979613" y="1196975"/>
            <a:ext cx="4897437" cy="606425"/>
          </a:xfrm>
          <a:prstGeom prst="roundRect">
            <a:avLst>
              <a:gd name="adj" fmla="val 50000"/>
            </a:avLst>
          </a:prstGeom>
          <a:gradFill rotWithShape="0">
            <a:gsLst>
              <a:gs pos="0">
                <a:srgbClr val="FFCC99"/>
              </a:gs>
              <a:gs pos="50000">
                <a:schemeClr val="bg1"/>
              </a:gs>
              <a:gs pos="100000">
                <a:srgbClr val="FFCC99"/>
              </a:gs>
            </a:gsLst>
            <a:lin ang="5400000" scaled="1"/>
            <a:tileRect/>
          </a:gradFill>
          <a:ln w="38100" cap="flat" cmpd="sng">
            <a:solidFill>
              <a:srgbClr val="FFFFFF"/>
            </a:solidFill>
            <a:prstDash val="solid"/>
            <a:round/>
            <a:headEnd type="none" w="med" len="med"/>
            <a:tailEnd type="none" w="med" len="med"/>
          </a:ln>
          <a:effectLst>
            <a:outerShdw dist="63500" dir="3187806" algn="ctr" rotWithShape="0">
              <a:srgbClr val="001D3A"/>
            </a:outerShdw>
          </a:effectLst>
        </p:spPr>
        <p:txBody>
          <a:bodyPr wrap="none" lIns="90170" tIns="46990" rIns="90170" bIns="46990" anchor="ctr"/>
          <a:p>
            <a:pPr lvl="0" indent="0" algn="ctr" eaLnBrk="0" hangingPunct="0"/>
            <a:r>
              <a:rPr lang="zh-CN" altLang="en-US" sz="2000" b="1" dirty="0">
                <a:latin typeface="Verdana" panose="020B0604030504040204" pitchFamily="34" charset="0"/>
                <a:ea typeface="华文楷体" panose="02010600040101010101" charset="-122"/>
              </a:rPr>
              <a:t>CNKI 学术图片知识库</a:t>
            </a:r>
            <a:endParaRPr lang="zh-CN" altLang="en-US" sz="2000" b="1" dirty="0">
              <a:latin typeface="Verdana" panose="020B0604030504040204" pitchFamily="34" charset="0"/>
              <a:ea typeface="华文楷体" panose="02010600040101010101" charset="-122"/>
            </a:endParaRPr>
          </a:p>
        </p:txBody>
      </p:sp>
      <p:grpSp>
        <p:nvGrpSpPr>
          <p:cNvPr id="62468" name="组合 12292"/>
          <p:cNvGrpSpPr/>
          <p:nvPr/>
        </p:nvGrpSpPr>
        <p:grpSpPr>
          <a:xfrm>
            <a:off x="4860925" y="3503613"/>
            <a:ext cx="1579563" cy="2070100"/>
            <a:chOff x="0" y="0"/>
            <a:chExt cx="995" cy="1304"/>
          </a:xfrm>
        </p:grpSpPr>
        <p:grpSp>
          <p:nvGrpSpPr>
            <p:cNvPr id="62469" name="组合 12293"/>
            <p:cNvGrpSpPr/>
            <p:nvPr/>
          </p:nvGrpSpPr>
          <p:grpSpPr>
            <a:xfrm>
              <a:off x="0" y="0"/>
              <a:ext cx="936" cy="954"/>
              <a:chOff x="0" y="0"/>
              <a:chExt cx="1248" cy="1296"/>
            </a:xfrm>
          </p:grpSpPr>
          <p:grpSp>
            <p:nvGrpSpPr>
              <p:cNvPr id="62470" name="组合 12294"/>
              <p:cNvGrpSpPr/>
              <p:nvPr/>
            </p:nvGrpSpPr>
            <p:grpSpPr>
              <a:xfrm>
                <a:off x="0" y="0"/>
                <a:ext cx="1248" cy="1296"/>
                <a:chOff x="0" y="0"/>
                <a:chExt cx="1680" cy="1680"/>
              </a:xfrm>
            </p:grpSpPr>
            <p:sp>
              <p:nvSpPr>
                <p:cNvPr id="62471" name="椭圆 12295"/>
                <p:cNvSpPr/>
                <p:nvPr/>
              </p:nvSpPr>
              <p:spPr>
                <a:xfrm>
                  <a:off x="0" y="0"/>
                  <a:ext cx="1680" cy="1680"/>
                </a:xfrm>
                <a:prstGeom prst="ellipse">
                  <a:avLst/>
                </a:prstGeom>
                <a:solidFill>
                  <a:schemeClr val="accent1"/>
                </a:solidFill>
                <a:ln w="9525">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62472" name="任意多边形 12296"/>
                <p:cNvSpPr/>
                <p:nvPr/>
              </p:nvSpPr>
              <p:spPr>
                <a:xfrm>
                  <a:off x="192" y="28"/>
                  <a:ext cx="1296" cy="634"/>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chemeClr val="bg1"/>
                    </a:gs>
                    <a:gs pos="100000">
                      <a:schemeClr val="accent1"/>
                    </a:gs>
                  </a:gsLst>
                  <a:lin ang="5400000" scaled="1"/>
                  <a:tileRect/>
                </a:gradFill>
                <a:ln w="9525">
                  <a:noFill/>
                </a:ln>
              </p:spPr>
              <p:txBody>
                <a:bodyPr/>
                <a:p>
                  <a:endParaRPr lang="zh-CN" altLang="en-US"/>
                </a:p>
              </p:txBody>
            </p:sp>
          </p:grpSp>
          <p:sp>
            <p:nvSpPr>
              <p:cNvPr id="62473" name="文本框 12297"/>
              <p:cNvSpPr txBox="1"/>
              <p:nvPr/>
            </p:nvSpPr>
            <p:spPr>
              <a:xfrm>
                <a:off x="132" y="660"/>
                <a:ext cx="974" cy="340"/>
              </a:xfrm>
              <a:prstGeom prst="rect">
                <a:avLst/>
              </a:prstGeom>
              <a:solidFill>
                <a:schemeClr val="accent1"/>
              </a:solidFill>
              <a:ln w="9525">
                <a:noFill/>
              </a:ln>
            </p:spPr>
            <p:txBody>
              <a:bodyPr wrap="none" anchor="t">
                <a:spAutoFit/>
              </a:bodyPr>
              <a:p>
                <a:pPr lvl="0" indent="0" algn="ctr" eaLnBrk="0" hangingPunct="0"/>
                <a:endParaRPr lang="zh-CN" altLang="en-US" sz="2000" b="1" dirty="0">
                  <a:latin typeface="Arial" panose="020B0604020202020204" charset="-116"/>
                  <a:ea typeface="华文楷体" panose="02010600040101010101" charset="-122"/>
                </a:endParaRPr>
              </a:p>
            </p:txBody>
          </p:sp>
        </p:grpSp>
        <p:sp>
          <p:nvSpPr>
            <p:cNvPr id="62474" name="椭圆 12298"/>
            <p:cNvSpPr/>
            <p:nvPr/>
          </p:nvSpPr>
          <p:spPr>
            <a:xfrm>
              <a:off x="0" y="1028"/>
              <a:ext cx="995" cy="276"/>
            </a:xfrm>
            <a:prstGeom prst="ellipse">
              <a:avLst/>
            </a:prstGeom>
            <a:gradFill rotWithShape="0">
              <a:gsLst>
                <a:gs pos="0">
                  <a:srgbClr val="99CCFF"/>
                </a:gs>
                <a:gs pos="100000">
                  <a:schemeClr val="bg1"/>
                </a:gs>
              </a:gsLst>
              <a:path path="shape">
                <a:fillToRect l="50000" t="50000" r="50000" b="50000"/>
              </a:path>
              <a:tileRect/>
            </a:gradFill>
            <a:ln w="9525">
              <a:noFill/>
            </a:ln>
          </p:spPr>
          <p:txBody>
            <a:bodyPr wrap="none" lIns="90170" tIns="46990" rIns="90170" bIns="46990" anchor="ctr"/>
            <a:p>
              <a:pPr lvl="0" indent="0" algn="ctr" eaLnBrk="0" hangingPunct="0"/>
              <a:endParaRPr lang="zh-CN" altLang="en-US" sz="2000" b="1">
                <a:latin typeface="华文楷体" panose="02010600040101010101" charset="-122"/>
                <a:ea typeface="华文楷体" panose="02010600040101010101" charset="-122"/>
              </a:endParaRPr>
            </a:p>
          </p:txBody>
        </p:sp>
      </p:grpSp>
      <p:grpSp>
        <p:nvGrpSpPr>
          <p:cNvPr id="62475" name="组合 12299"/>
          <p:cNvGrpSpPr/>
          <p:nvPr/>
        </p:nvGrpSpPr>
        <p:grpSpPr>
          <a:xfrm>
            <a:off x="2806700" y="3509963"/>
            <a:ext cx="1617663" cy="2070100"/>
            <a:chOff x="0" y="0"/>
            <a:chExt cx="1019" cy="1304"/>
          </a:xfrm>
        </p:grpSpPr>
        <p:grpSp>
          <p:nvGrpSpPr>
            <p:cNvPr id="62476" name="组合 12300"/>
            <p:cNvGrpSpPr/>
            <p:nvPr/>
          </p:nvGrpSpPr>
          <p:grpSpPr>
            <a:xfrm>
              <a:off x="0" y="0"/>
              <a:ext cx="960" cy="958"/>
              <a:chOff x="0" y="0"/>
              <a:chExt cx="1680" cy="1680"/>
            </a:xfrm>
          </p:grpSpPr>
          <p:sp>
            <p:nvSpPr>
              <p:cNvPr id="62477" name="椭圆 12301"/>
              <p:cNvSpPr/>
              <p:nvPr/>
            </p:nvSpPr>
            <p:spPr>
              <a:xfrm>
                <a:off x="0" y="0"/>
                <a:ext cx="1680" cy="1680"/>
              </a:xfrm>
              <a:prstGeom prst="ellipse">
                <a:avLst/>
              </a:prstGeom>
              <a:solidFill>
                <a:srgbClr val="FFFF99"/>
              </a:solidFill>
              <a:ln w="9525">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62478" name="任意多边形 12302"/>
              <p:cNvSpPr/>
              <p:nvPr/>
            </p:nvSpPr>
            <p:spPr>
              <a:xfrm>
                <a:off x="192" y="28"/>
                <a:ext cx="1296" cy="634"/>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chemeClr val="bg1"/>
                  </a:gs>
                  <a:gs pos="100000">
                    <a:srgbClr val="FFFF99"/>
                  </a:gs>
                </a:gsLst>
                <a:lin ang="5400000" scaled="1"/>
                <a:tileRect/>
              </a:gradFill>
              <a:ln w="9525">
                <a:noFill/>
              </a:ln>
            </p:spPr>
            <p:txBody>
              <a:bodyPr/>
              <a:p>
                <a:endParaRPr lang="zh-CN" altLang="en-US"/>
              </a:p>
            </p:txBody>
          </p:sp>
        </p:grpSp>
        <p:sp>
          <p:nvSpPr>
            <p:cNvPr id="62479" name="文本框 12303"/>
            <p:cNvSpPr txBox="1"/>
            <p:nvPr/>
          </p:nvSpPr>
          <p:spPr>
            <a:xfrm>
              <a:off x="48" y="460"/>
              <a:ext cx="864" cy="250"/>
            </a:xfrm>
            <a:prstGeom prst="rect">
              <a:avLst/>
            </a:prstGeom>
            <a:solidFill>
              <a:srgbClr val="FFFF99"/>
            </a:solidFill>
            <a:ln w="9525">
              <a:noFill/>
            </a:ln>
          </p:spPr>
          <p:txBody>
            <a:bodyPr wrap="square" anchor="t">
              <a:spAutoFit/>
            </a:bodyPr>
            <a:p>
              <a:pPr lvl="0" indent="0" algn="ctr" eaLnBrk="0" hangingPunct="0"/>
              <a:endParaRPr lang="zh-CN" altLang="en-US" sz="2000" b="1" dirty="0">
                <a:latin typeface="Arial" panose="020B0604020202020204" charset="-116"/>
                <a:ea typeface="华文楷体" panose="02010600040101010101" charset="-122"/>
              </a:endParaRPr>
            </a:p>
          </p:txBody>
        </p:sp>
        <p:sp>
          <p:nvSpPr>
            <p:cNvPr id="62480" name="椭圆 12304"/>
            <p:cNvSpPr/>
            <p:nvPr/>
          </p:nvSpPr>
          <p:spPr>
            <a:xfrm>
              <a:off x="24" y="1028"/>
              <a:ext cx="995" cy="276"/>
            </a:xfrm>
            <a:prstGeom prst="ellipse">
              <a:avLst/>
            </a:prstGeom>
            <a:gradFill rotWithShape="0">
              <a:gsLst>
                <a:gs pos="0">
                  <a:srgbClr val="FFFF99"/>
                </a:gs>
                <a:gs pos="100000">
                  <a:schemeClr val="bg1"/>
                </a:gs>
              </a:gsLst>
              <a:path path="shape">
                <a:fillToRect l="50000" t="50000" r="50000" b="50000"/>
              </a:path>
              <a:tileRect/>
            </a:gradFill>
            <a:ln w="9525">
              <a:noFill/>
            </a:ln>
          </p:spPr>
          <p:txBody>
            <a:bodyPr wrap="none" lIns="90170" tIns="46990" rIns="90170" bIns="46990" anchor="ctr"/>
            <a:p>
              <a:pPr lvl="0" indent="0" algn="ctr" eaLnBrk="0" hangingPunct="0"/>
              <a:endParaRPr lang="zh-CN" altLang="en-US" sz="2000" b="1">
                <a:latin typeface="华文楷体" panose="02010600040101010101" charset="-122"/>
                <a:ea typeface="华文楷体" panose="02010600040101010101" charset="-122"/>
              </a:endParaRPr>
            </a:p>
          </p:txBody>
        </p:sp>
      </p:grpSp>
      <p:grpSp>
        <p:nvGrpSpPr>
          <p:cNvPr id="62481" name="组合 12305"/>
          <p:cNvGrpSpPr/>
          <p:nvPr/>
        </p:nvGrpSpPr>
        <p:grpSpPr>
          <a:xfrm>
            <a:off x="828675" y="3503613"/>
            <a:ext cx="1631950" cy="2114550"/>
            <a:chOff x="0" y="0"/>
            <a:chExt cx="1028" cy="1332"/>
          </a:xfrm>
        </p:grpSpPr>
        <p:grpSp>
          <p:nvGrpSpPr>
            <p:cNvPr id="62482" name="组合 12306"/>
            <p:cNvGrpSpPr/>
            <p:nvPr/>
          </p:nvGrpSpPr>
          <p:grpSpPr>
            <a:xfrm>
              <a:off x="0" y="0"/>
              <a:ext cx="960" cy="958"/>
              <a:chOff x="0" y="0"/>
              <a:chExt cx="1680" cy="1680"/>
            </a:xfrm>
          </p:grpSpPr>
          <p:sp>
            <p:nvSpPr>
              <p:cNvPr id="62483" name="椭圆 12307"/>
              <p:cNvSpPr/>
              <p:nvPr/>
            </p:nvSpPr>
            <p:spPr>
              <a:xfrm>
                <a:off x="0" y="0"/>
                <a:ext cx="1680" cy="1680"/>
              </a:xfrm>
              <a:prstGeom prst="ellipse">
                <a:avLst/>
              </a:prstGeom>
              <a:solidFill>
                <a:srgbClr val="CC99FF"/>
              </a:solidFill>
              <a:ln w="9525">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62484" name="任意多边形 12308"/>
              <p:cNvSpPr/>
              <p:nvPr/>
            </p:nvSpPr>
            <p:spPr>
              <a:xfrm>
                <a:off x="192" y="28"/>
                <a:ext cx="1296" cy="634"/>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0">
                <a:gsLst>
                  <a:gs pos="0">
                    <a:schemeClr val="bg1"/>
                  </a:gs>
                  <a:gs pos="100000">
                    <a:srgbClr val="CC99FF"/>
                  </a:gs>
                </a:gsLst>
                <a:lin ang="5400000" scaled="1"/>
                <a:tileRect/>
              </a:gradFill>
              <a:ln w="9525">
                <a:noFill/>
              </a:ln>
            </p:spPr>
            <p:txBody>
              <a:bodyPr/>
              <a:p>
                <a:endParaRPr lang="zh-CN" altLang="en-US"/>
              </a:p>
            </p:txBody>
          </p:sp>
        </p:grpSp>
        <p:sp>
          <p:nvSpPr>
            <p:cNvPr id="62485" name="文本框 12309"/>
            <p:cNvSpPr txBox="1"/>
            <p:nvPr/>
          </p:nvSpPr>
          <p:spPr>
            <a:xfrm>
              <a:off x="48" y="460"/>
              <a:ext cx="864" cy="250"/>
            </a:xfrm>
            <a:prstGeom prst="rect">
              <a:avLst/>
            </a:prstGeom>
            <a:solidFill>
              <a:srgbClr val="CC99FF"/>
            </a:solidFill>
            <a:ln w="9525">
              <a:noFill/>
            </a:ln>
          </p:spPr>
          <p:txBody>
            <a:bodyPr wrap="square" anchor="t">
              <a:spAutoFit/>
            </a:bodyPr>
            <a:p>
              <a:pPr lvl="0" indent="0" algn="ctr" eaLnBrk="0" hangingPunct="0"/>
              <a:endParaRPr lang="zh-CN" altLang="en-US" sz="2000" b="1" dirty="0">
                <a:latin typeface="华文楷体" panose="02010600040101010101" charset="-122"/>
                <a:ea typeface="华文楷体" panose="02010600040101010101" charset="-122"/>
              </a:endParaRPr>
            </a:p>
          </p:txBody>
        </p:sp>
        <p:sp>
          <p:nvSpPr>
            <p:cNvPr id="62486" name="椭圆 12310"/>
            <p:cNvSpPr/>
            <p:nvPr/>
          </p:nvSpPr>
          <p:spPr>
            <a:xfrm>
              <a:off x="33" y="1056"/>
              <a:ext cx="995" cy="276"/>
            </a:xfrm>
            <a:prstGeom prst="ellipse">
              <a:avLst/>
            </a:prstGeom>
            <a:gradFill rotWithShape="0">
              <a:gsLst>
                <a:gs pos="0">
                  <a:srgbClr val="CC99FF"/>
                </a:gs>
                <a:gs pos="100000">
                  <a:schemeClr val="bg1"/>
                </a:gs>
              </a:gsLst>
              <a:path path="shape">
                <a:fillToRect l="50000" t="50000" r="50000" b="50000"/>
              </a:path>
              <a:tileRect/>
            </a:gradFill>
            <a:ln w="9525">
              <a:noFill/>
            </a:ln>
          </p:spPr>
          <p:txBody>
            <a:bodyPr wrap="none" lIns="90170" tIns="46990" rIns="90170" bIns="46990" anchor="ctr"/>
            <a:p>
              <a:pPr lvl="0" indent="0" algn="ctr" eaLnBrk="0" hangingPunct="0"/>
              <a:endParaRPr lang="zh-CN" altLang="en-US" sz="2000" b="1">
                <a:latin typeface="华文楷体" panose="02010600040101010101" charset="-122"/>
                <a:ea typeface="华文楷体" panose="02010600040101010101" charset="-122"/>
              </a:endParaRPr>
            </a:p>
          </p:txBody>
        </p:sp>
      </p:grpSp>
      <p:grpSp>
        <p:nvGrpSpPr>
          <p:cNvPr id="62487" name="组合 12311"/>
          <p:cNvGrpSpPr/>
          <p:nvPr/>
        </p:nvGrpSpPr>
        <p:grpSpPr>
          <a:xfrm>
            <a:off x="6777038" y="3478213"/>
            <a:ext cx="1579562" cy="2114550"/>
            <a:chOff x="0" y="0"/>
            <a:chExt cx="995" cy="1332"/>
          </a:xfrm>
        </p:grpSpPr>
        <p:grpSp>
          <p:nvGrpSpPr>
            <p:cNvPr id="62488" name="组合 12312"/>
            <p:cNvGrpSpPr/>
            <p:nvPr/>
          </p:nvGrpSpPr>
          <p:grpSpPr>
            <a:xfrm>
              <a:off x="0" y="0"/>
              <a:ext cx="960" cy="965"/>
              <a:chOff x="0" y="0"/>
              <a:chExt cx="1152" cy="1152"/>
            </a:xfrm>
          </p:grpSpPr>
          <p:grpSp>
            <p:nvGrpSpPr>
              <p:cNvPr id="62489" name="组合 12313"/>
              <p:cNvGrpSpPr/>
              <p:nvPr/>
            </p:nvGrpSpPr>
            <p:grpSpPr>
              <a:xfrm>
                <a:off x="0" y="0"/>
                <a:ext cx="1152" cy="1152"/>
                <a:chOff x="0" y="0"/>
                <a:chExt cx="1680" cy="1680"/>
              </a:xfrm>
            </p:grpSpPr>
            <p:sp>
              <p:nvSpPr>
                <p:cNvPr id="62490" name="椭圆 12314"/>
                <p:cNvSpPr/>
                <p:nvPr/>
              </p:nvSpPr>
              <p:spPr>
                <a:xfrm>
                  <a:off x="0" y="0"/>
                  <a:ext cx="1680" cy="1680"/>
                </a:xfrm>
                <a:prstGeom prst="ellipse">
                  <a:avLst/>
                </a:prstGeom>
                <a:gradFill rotWithShape="1">
                  <a:gsLst>
                    <a:gs pos="0">
                      <a:srgbClr val="F9A341"/>
                    </a:gs>
                    <a:gs pos="100000">
                      <a:srgbClr val="FBC486"/>
                    </a:gs>
                  </a:gsLst>
                  <a:lin ang="5400000" scaled="1"/>
                  <a:tileRect/>
                </a:gradFill>
                <a:ln w="9525">
                  <a:noFill/>
                </a:ln>
              </p:spPr>
              <p:txBody>
                <a:bodyPr anchor="t"/>
                <a:p>
                  <a:pPr lvl="0" indent="0"/>
                  <a:endParaRPr lang="zh-CN" altLang="en-US">
                    <a:latin typeface="Arial" panose="020B0604020202020204" pitchFamily="34" charset="0"/>
                    <a:ea typeface="宋体" panose="02010600030101010101" pitchFamily="2" charset="-122"/>
                  </a:endParaRPr>
                </a:p>
              </p:txBody>
            </p:sp>
            <p:sp>
              <p:nvSpPr>
                <p:cNvPr id="62491" name="任意多边形 12315"/>
                <p:cNvSpPr/>
                <p:nvPr/>
              </p:nvSpPr>
              <p:spPr>
                <a:xfrm>
                  <a:off x="192" y="28"/>
                  <a:ext cx="1296" cy="634"/>
                </a:xfrm>
                <a:custGeom>
                  <a:avLst/>
                  <a:gdLst/>
                  <a:ahLst/>
                  <a:cxnLst/>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9A341"/>
                    </a:gs>
                  </a:gsLst>
                  <a:lin ang="5400000" scaled="1"/>
                  <a:tileRect/>
                </a:gradFill>
                <a:ln w="9525">
                  <a:noFill/>
                </a:ln>
              </p:spPr>
              <p:txBody>
                <a:bodyPr/>
                <a:p>
                  <a:endParaRPr lang="zh-CN" altLang="en-US"/>
                </a:p>
              </p:txBody>
            </p:sp>
          </p:grpSp>
          <p:sp>
            <p:nvSpPr>
              <p:cNvPr id="62492" name="文本框 12316"/>
              <p:cNvSpPr txBox="1"/>
              <p:nvPr/>
            </p:nvSpPr>
            <p:spPr>
              <a:xfrm>
                <a:off x="108" y="537"/>
                <a:ext cx="908" cy="299"/>
              </a:xfrm>
              <a:prstGeom prst="rect">
                <a:avLst/>
              </a:prstGeom>
              <a:noFill/>
              <a:ln w="9525">
                <a:noFill/>
              </a:ln>
            </p:spPr>
            <p:txBody>
              <a:bodyPr wrap="none" anchor="t">
                <a:spAutoFit/>
              </a:bodyPr>
              <a:p>
                <a:pPr lvl="0" indent="0" algn="ctr" eaLnBrk="0" hangingPunct="0"/>
                <a:endParaRPr lang="zh-CN" altLang="en-US" sz="2000" b="1" dirty="0">
                  <a:latin typeface="Arial" panose="020B0604020202020204" charset="-116"/>
                  <a:ea typeface="华文楷体" panose="02010600040101010101" charset="-122"/>
                </a:endParaRPr>
              </a:p>
            </p:txBody>
          </p:sp>
        </p:grpSp>
        <p:sp>
          <p:nvSpPr>
            <p:cNvPr id="62493" name="椭圆 12317"/>
            <p:cNvSpPr/>
            <p:nvPr/>
          </p:nvSpPr>
          <p:spPr>
            <a:xfrm>
              <a:off x="0" y="1056"/>
              <a:ext cx="995" cy="276"/>
            </a:xfrm>
            <a:prstGeom prst="ellipse">
              <a:avLst/>
            </a:prstGeom>
            <a:gradFill rotWithShape="0">
              <a:gsLst>
                <a:gs pos="0">
                  <a:srgbClr val="FFCC99"/>
                </a:gs>
                <a:gs pos="100000">
                  <a:schemeClr val="bg1"/>
                </a:gs>
              </a:gsLst>
              <a:path path="shape">
                <a:fillToRect l="50000" t="50000" r="50000" b="50000"/>
              </a:path>
              <a:tileRect/>
            </a:gradFill>
            <a:ln w="9525">
              <a:noFill/>
            </a:ln>
          </p:spPr>
          <p:txBody>
            <a:bodyPr wrap="none" lIns="90170" tIns="46990" rIns="90170" bIns="46990" anchor="ctr"/>
            <a:p>
              <a:pPr lvl="0" indent="0" algn="ctr" eaLnBrk="0" hangingPunct="0"/>
              <a:endParaRPr lang="zh-CN" altLang="en-US" sz="2000" b="1">
                <a:latin typeface="华文楷体" panose="02010600040101010101" charset="-122"/>
                <a:ea typeface="华文楷体" panose="02010600040101010101" charset="-122"/>
              </a:endParaRPr>
            </a:p>
          </p:txBody>
        </p:sp>
      </p:grpSp>
      <p:sp>
        <p:nvSpPr>
          <p:cNvPr id="62494" name="文本框 12318"/>
          <p:cNvSpPr txBox="1"/>
          <p:nvPr/>
        </p:nvSpPr>
        <p:spPr>
          <a:xfrm>
            <a:off x="1116013" y="3862388"/>
            <a:ext cx="868362" cy="914400"/>
          </a:xfrm>
          <a:prstGeom prst="rect">
            <a:avLst/>
          </a:prstGeom>
          <a:noFill/>
          <a:ln w="9525">
            <a:noFill/>
          </a:ln>
        </p:spPr>
        <p:txBody>
          <a:bodyPr wrap="none" anchor="t">
            <a:spAutoFit/>
          </a:bodyPr>
          <a:p>
            <a:pPr lvl="0" indent="0" algn="ctr"/>
            <a:r>
              <a:rPr lang="zh-CN" altLang="en-US" b="1" dirty="0">
                <a:latin typeface="华文楷体" panose="02010600040101010101" charset="-122"/>
                <a:ea typeface="华文楷体" panose="02010600040101010101" charset="-122"/>
              </a:rPr>
              <a:t>期刊</a:t>
            </a:r>
            <a:endParaRPr lang="zh-CN" altLang="en-US" b="1" dirty="0">
              <a:latin typeface="华文楷体" panose="02010600040101010101" charset="-122"/>
              <a:ea typeface="华文楷体" panose="02010600040101010101" charset="-122"/>
            </a:endParaRPr>
          </a:p>
          <a:p>
            <a:pPr lvl="0" indent="0" algn="ctr"/>
            <a:r>
              <a:rPr lang="zh-CN" altLang="en-US" b="1" dirty="0">
                <a:latin typeface="华文楷体" panose="02010600040101010101" charset="-122"/>
                <a:ea typeface="华文楷体" panose="02010600040101010101" charset="-122"/>
              </a:rPr>
              <a:t>博硕士</a:t>
            </a:r>
            <a:endParaRPr lang="zh-CN" altLang="en-US" b="1" dirty="0">
              <a:latin typeface="华文楷体" panose="02010600040101010101" charset="-122"/>
              <a:ea typeface="华文楷体" panose="02010600040101010101" charset="-122"/>
            </a:endParaRPr>
          </a:p>
          <a:p>
            <a:pPr lvl="0" indent="0" algn="ctr"/>
            <a:r>
              <a:rPr lang="zh-CN" altLang="en-US" b="1" dirty="0">
                <a:latin typeface="华文楷体" panose="02010600040101010101" charset="-122"/>
                <a:ea typeface="华文楷体" panose="02010600040101010101" charset="-122"/>
              </a:rPr>
              <a:t>会议</a:t>
            </a:r>
            <a:endParaRPr lang="zh-CN" altLang="en-US" dirty="0">
              <a:latin typeface="Arial" panose="020B0604020202020204" charset="-116"/>
              <a:ea typeface="宋体" panose="02010600030101010101" pitchFamily="2" charset="-122"/>
            </a:endParaRPr>
          </a:p>
        </p:txBody>
      </p:sp>
      <p:sp>
        <p:nvSpPr>
          <p:cNvPr id="62495" name="文本框 12319"/>
          <p:cNvSpPr txBox="1"/>
          <p:nvPr/>
        </p:nvSpPr>
        <p:spPr>
          <a:xfrm>
            <a:off x="3101975" y="3862388"/>
            <a:ext cx="869950" cy="914400"/>
          </a:xfrm>
          <a:prstGeom prst="rect">
            <a:avLst/>
          </a:prstGeom>
          <a:noFill/>
          <a:ln w="9525">
            <a:noFill/>
          </a:ln>
        </p:spPr>
        <p:txBody>
          <a:bodyPr wrap="none" anchor="t">
            <a:spAutoFit/>
          </a:bodyPr>
          <a:p>
            <a:pPr lvl="0" indent="0" algn="ctr"/>
            <a:r>
              <a:rPr lang="zh-CN" altLang="en-US" b="1" dirty="0">
                <a:latin typeface="华文楷体" panose="02010600040101010101" charset="-122"/>
                <a:ea typeface="华文楷体" panose="02010600040101010101" charset="-122"/>
              </a:rPr>
              <a:t>工具书</a:t>
            </a:r>
            <a:endParaRPr lang="zh-CN" altLang="en-US" b="1" dirty="0">
              <a:latin typeface="华文楷体" panose="02010600040101010101" charset="-122"/>
              <a:ea typeface="华文楷体" panose="02010600040101010101" charset="-122"/>
            </a:endParaRPr>
          </a:p>
          <a:p>
            <a:pPr lvl="0" indent="0" algn="ctr"/>
            <a:r>
              <a:rPr lang="zh-CN" altLang="en-US" b="1" dirty="0">
                <a:latin typeface="华文楷体" panose="02010600040101010101" charset="-122"/>
                <a:ea typeface="华文楷体" panose="02010600040101010101" charset="-122"/>
              </a:rPr>
              <a:t>年鉴</a:t>
            </a:r>
            <a:endParaRPr lang="zh-CN" altLang="en-US" b="1" dirty="0">
              <a:latin typeface="华文楷体" panose="02010600040101010101" charset="-122"/>
              <a:ea typeface="华文楷体" panose="02010600040101010101" charset="-122"/>
            </a:endParaRPr>
          </a:p>
          <a:p>
            <a:pPr lvl="0" indent="0" algn="ctr"/>
            <a:r>
              <a:rPr lang="zh-CN" altLang="en-US" b="1" dirty="0">
                <a:latin typeface="华文楷体" panose="02010600040101010101" charset="-122"/>
                <a:ea typeface="华文楷体" panose="02010600040101010101" charset="-122"/>
              </a:rPr>
              <a:t>专利</a:t>
            </a:r>
            <a:endParaRPr lang="zh-CN" altLang="en-US" dirty="0">
              <a:latin typeface="Arial" panose="020B0604020202020204" charset="-116"/>
              <a:ea typeface="宋体" panose="02010600030101010101" pitchFamily="2" charset="-122"/>
            </a:endParaRPr>
          </a:p>
        </p:txBody>
      </p:sp>
      <p:sp>
        <p:nvSpPr>
          <p:cNvPr id="62496" name="文本框 12320"/>
          <p:cNvSpPr txBox="1"/>
          <p:nvPr/>
        </p:nvSpPr>
        <p:spPr>
          <a:xfrm>
            <a:off x="4903788" y="4076700"/>
            <a:ext cx="1325562" cy="366713"/>
          </a:xfrm>
          <a:prstGeom prst="rect">
            <a:avLst/>
          </a:prstGeom>
          <a:noFill/>
          <a:ln w="9525">
            <a:noFill/>
          </a:ln>
        </p:spPr>
        <p:txBody>
          <a:bodyPr wrap="none" anchor="t">
            <a:spAutoFit/>
          </a:bodyPr>
          <a:p>
            <a:pPr lvl="0" indent="0" algn="ctr"/>
            <a:r>
              <a:rPr lang="zh-CN" altLang="en-US" b="1" dirty="0">
                <a:latin typeface="华文楷体" panose="02010600040101010101" charset="-122"/>
                <a:ea typeface="华文楷体" panose="02010600040101010101" charset="-122"/>
              </a:rPr>
              <a:t>概念知识库</a:t>
            </a:r>
            <a:endParaRPr lang="zh-CN" altLang="en-US" b="1" dirty="0">
              <a:latin typeface="华文楷体" panose="02010600040101010101" charset="-122"/>
              <a:ea typeface="华文楷体" panose="02010600040101010101" charset="-122"/>
              <a:sym typeface="Arial" panose="020B0604020202020204" charset="-116"/>
            </a:endParaRPr>
          </a:p>
        </p:txBody>
      </p:sp>
      <p:sp>
        <p:nvSpPr>
          <p:cNvPr id="62497" name="文本框 12321"/>
          <p:cNvSpPr txBox="1"/>
          <p:nvPr/>
        </p:nvSpPr>
        <p:spPr>
          <a:xfrm>
            <a:off x="6846888" y="4078288"/>
            <a:ext cx="1325562" cy="365125"/>
          </a:xfrm>
          <a:prstGeom prst="rect">
            <a:avLst/>
          </a:prstGeom>
          <a:noFill/>
          <a:ln w="9525">
            <a:noFill/>
          </a:ln>
        </p:spPr>
        <p:txBody>
          <a:bodyPr wrap="none" anchor="t">
            <a:spAutoFit/>
          </a:bodyPr>
          <a:p>
            <a:pPr lvl="0" indent="0" algn="ctr"/>
            <a:r>
              <a:rPr lang="zh-CN" altLang="en-US" b="1" dirty="0">
                <a:latin typeface="华文楷体" panose="02010600040101010101" charset="-122"/>
                <a:ea typeface="华文楷体" panose="02010600040101010101" charset="-122"/>
              </a:rPr>
              <a:t>其他</a:t>
            </a:r>
            <a:r>
              <a:rPr lang="zh-CN" altLang="en-US" b="1" dirty="0">
                <a:latin typeface="华文楷体" panose="02010600040101010101" charset="-122"/>
                <a:ea typeface="华文楷体" panose="02010600040101010101" charset="-122"/>
                <a:sym typeface="Arial" panose="020B0604020202020204" charset="-116"/>
              </a:rPr>
              <a:t>知识库</a:t>
            </a:r>
            <a:endParaRPr lang="zh-CN" altLang="en-US" b="1" dirty="0">
              <a:latin typeface="华文楷体" panose="02010600040101010101" charset="-122"/>
              <a:ea typeface="华文楷体" panose="02010600040101010101" charset="-122"/>
              <a:sym typeface="Arial" panose="020B0604020202020204" charset="-116"/>
            </a:endParaRPr>
          </a:p>
        </p:txBody>
      </p:sp>
      <p:sp>
        <p:nvSpPr>
          <p:cNvPr id="62498" name="文本框 1"/>
          <p:cNvSpPr txBox="1"/>
          <p:nvPr/>
        </p:nvSpPr>
        <p:spPr>
          <a:xfrm>
            <a:off x="968375" y="5480050"/>
            <a:ext cx="7618413" cy="639763"/>
          </a:xfrm>
          <a:prstGeom prst="rect">
            <a:avLst/>
          </a:prstGeom>
          <a:noFill/>
          <a:ln w="9525">
            <a:noFill/>
          </a:ln>
        </p:spPr>
        <p:txBody>
          <a:bodyPr wrap="none" anchor="t">
            <a:spAutoFit/>
          </a:bodyPr>
          <a:p>
            <a:pPr lvl="0" indent="0">
              <a:lnSpc>
                <a:spcPct val="150000"/>
              </a:lnSpc>
            </a:pPr>
            <a:r>
              <a:rPr lang="zh-CN" altLang="en-US" sz="2400" dirty="0">
                <a:solidFill>
                  <a:srgbClr val="006600"/>
                </a:solidFill>
                <a:latin typeface="微软雅黑" panose="020B0503020204020204" charset="-122"/>
                <a:ea typeface="微软雅黑" panose="020B0503020204020204" charset="-122"/>
                <a:sym typeface="Arial" panose="020B0604020202020204" charset="-116"/>
              </a:rPr>
              <a:t>现有图片3000万余张，大约每年新增图片150万余张。 </a:t>
            </a:r>
            <a:endParaRPr lang="zh-CN" altLang="en-US" sz="2400" dirty="0">
              <a:solidFill>
                <a:srgbClr val="006600"/>
              </a:solidFill>
              <a:latin typeface="微软雅黑" panose="020B0503020204020204" charset="-122"/>
              <a:ea typeface="微软雅黑" panose="020B0503020204020204" charset="-122"/>
              <a:sym typeface="Arial" panose="020B0604020202020204" charset="-116"/>
            </a:endParaRPr>
          </a:p>
        </p:txBody>
      </p:sp>
      <p:sp>
        <p:nvSpPr>
          <p:cNvPr id="30723" name="标题 1"/>
          <p:cNvSpPr>
            <a:spLocks noGrp="1"/>
          </p:cNvSpPr>
          <p:nvPr>
            <p:ph type="title"/>
          </p:nvPr>
        </p:nvSpPr>
        <p:spPr>
          <a:xfrm>
            <a:off x="561975" y="585788"/>
            <a:ext cx="2062163" cy="425450"/>
          </a:xfrm>
        </p:spPr>
        <p:txBody>
          <a:bodyPr anchor="ctr"/>
          <a:lstStyle>
            <a:lvl1pPr lvl="0">
              <a:defRPr kern="1200"/>
            </a:lvl1pPr>
          </a:lstStyle>
          <a:p>
            <a:pPr marL="342900" lvl="0" indent="-342900" defTabSz="914400" fontAlgn="base">
              <a:buFont typeface="Wingdings" panose="05000000000000000000" charset="0"/>
              <a:buChar char="n"/>
            </a:pPr>
            <a:r>
              <a:rPr lang="zh-CN" altLang="en-US" sz="2200" strike="noStrike" noProof="1" dirty="0">
                <a:solidFill>
                  <a:schemeClr val="tx1"/>
                </a:solidFill>
                <a:uFillTx/>
                <a:latin typeface="微软雅黑" panose="020B0503020204020204" charset="-122"/>
                <a:ea typeface="微软雅黑" panose="020B0503020204020204" charset="-122"/>
                <a:sym typeface="Calibri" panose="020F0502020204030204" pitchFamily="34" charset="0"/>
              </a:rPr>
              <a:t>图片来源</a:t>
            </a:r>
            <a:endParaRPr lang="zh-CN" altLang="en-US" sz="2200" b="0" strike="noStrike" noProof="1" dirty="0">
              <a:solidFill>
                <a:schemeClr val="tx1"/>
              </a:solidFill>
              <a:uFillTx/>
              <a:latin typeface="微软雅黑" panose="020B0503020204020204" charset="-122"/>
              <a:ea typeface="微软雅黑" panose="020B0503020204020204" charset="-122"/>
              <a:sym typeface="Calibri" panose="020F0502020204030204" pitchFamily="34" charset="0"/>
            </a:endParaRP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中国知网"/>
          <p:cNvPicPr>
            <a:picLocks noChangeAspect="1"/>
          </p:cNvPicPr>
          <p:nvPr/>
        </p:nvPicPr>
        <p:blipFill>
          <a:blip r:embed="rId1"/>
          <a:srcRect l="12647" t="11351" r="12936" b="58301"/>
          <a:stretch>
            <a:fillRect/>
          </a:stretch>
        </p:blipFill>
        <p:spPr>
          <a:xfrm>
            <a:off x="20955" y="888365"/>
            <a:ext cx="9089390" cy="5948680"/>
          </a:xfrm>
          <a:prstGeom prst="rect">
            <a:avLst/>
          </a:prstGeom>
        </p:spPr>
      </p:pic>
      <p:sp>
        <p:nvSpPr>
          <p:cNvPr id="50188" name="Rectangle 7"/>
          <p:cNvSpPr/>
          <p:nvPr/>
        </p:nvSpPr>
        <p:spPr>
          <a:xfrm>
            <a:off x="513080" y="404813"/>
            <a:ext cx="1894840" cy="483235"/>
          </a:xfrm>
          <a:prstGeom prst="rect">
            <a:avLst/>
          </a:prstGeom>
          <a:noFill/>
          <a:ln w="9525">
            <a:noFill/>
          </a:ln>
        </p:spPr>
        <p:txBody>
          <a:bodyPr wrap="none">
            <a:spAutoFit/>
          </a:bodyPr>
          <a:p>
            <a:pPr lvl="0"/>
            <a:r>
              <a:rPr lang="en-US" altLang="zh-CN" sz="2400" b="1" dirty="0">
                <a:solidFill>
                  <a:srgbClr val="000000"/>
                </a:solidFill>
                <a:latin typeface="微软雅黑" panose="020B0503020204020204" charset="-122"/>
                <a:ea typeface="微软雅黑" panose="020B0503020204020204" charset="-122"/>
              </a:rPr>
              <a:t>5</a:t>
            </a:r>
            <a:r>
              <a:rPr lang="zh-CN" altLang="en-US" sz="2400" b="1" dirty="0">
                <a:solidFill>
                  <a:srgbClr val="000000"/>
                </a:solidFill>
                <a:latin typeface="微软雅黑" panose="020B0503020204020204" charset="-122"/>
                <a:ea typeface="微软雅黑" panose="020B0503020204020204" charset="-122"/>
              </a:rPr>
              <a:t>、翻译助手</a:t>
            </a:r>
            <a:endParaRPr lang="zh-CN" altLang="en-US" sz="2400" b="1" dirty="0">
              <a:solidFill>
                <a:srgbClr val="000000"/>
              </a:solidFill>
              <a:latin typeface="微软雅黑" panose="020B0503020204020204" charset="-122"/>
              <a:ea typeface="宋体" panose="02010600030101010101" pitchFamily="2" charset="-122"/>
            </a:endParaRPr>
          </a:p>
        </p:txBody>
      </p:sp>
      <p:sp>
        <p:nvSpPr>
          <p:cNvPr id="3" name="矩形 3"/>
          <p:cNvSpPr/>
          <p:nvPr/>
        </p:nvSpPr>
        <p:spPr>
          <a:xfrm>
            <a:off x="479425" y="3040380"/>
            <a:ext cx="6655435" cy="2578100"/>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7" name="矩形 3"/>
          <p:cNvSpPr/>
          <p:nvPr/>
        </p:nvSpPr>
        <p:spPr>
          <a:xfrm>
            <a:off x="2727960" y="1836420"/>
            <a:ext cx="3609340" cy="288925"/>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8" name="矩形 3"/>
          <p:cNvSpPr/>
          <p:nvPr/>
        </p:nvSpPr>
        <p:spPr>
          <a:xfrm>
            <a:off x="7952740" y="6346825"/>
            <a:ext cx="996950" cy="309880"/>
          </a:xfrm>
          <a:prstGeom prst="rect">
            <a:avLst/>
          </a:prstGeom>
          <a:noFill/>
          <a:ln w="25400" cap="flat" cmpd="sng">
            <a:solidFill>
              <a:srgbClr val="FF0000"/>
            </a:solidFill>
            <a:prstDash val="solid"/>
            <a:miter/>
            <a:headEnd type="none" w="med" len="med"/>
            <a:tailEnd type="none" w="med" len="med"/>
          </a:ln>
        </p:spPr>
        <p:txBody>
          <a:bodyPr wrap="none" lIns="90000" tIns="46800" rIns="90000" bIns="46800" anchor="ctr"/>
          <a:p>
            <a:pPr lvl="0"/>
            <a:endParaRPr lang="zh-CN" altLang="en-US" sz="180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grpSp>
        <p:nvGrpSpPr>
          <p:cNvPr id="12" name="组合 11"/>
          <p:cNvGrpSpPr/>
          <p:nvPr/>
        </p:nvGrpSpPr>
        <p:grpSpPr>
          <a:xfrm>
            <a:off x="20955" y="1247140"/>
            <a:ext cx="9088755" cy="5589905"/>
            <a:chOff x="33" y="1356"/>
            <a:chExt cx="14006" cy="8638"/>
          </a:xfrm>
        </p:grpSpPr>
        <p:pic>
          <p:nvPicPr>
            <p:cNvPr id="2" name="图片 1"/>
            <p:cNvPicPr>
              <a:picLocks noChangeAspect="1"/>
            </p:cNvPicPr>
            <p:nvPr/>
          </p:nvPicPr>
          <p:blipFill>
            <a:blip r:embed="rId2"/>
            <a:stretch>
              <a:fillRect/>
            </a:stretch>
          </p:blipFill>
          <p:spPr>
            <a:xfrm>
              <a:off x="33" y="1356"/>
              <a:ext cx="14007" cy="1575"/>
            </a:xfrm>
            <a:prstGeom prst="rect">
              <a:avLst/>
            </a:prstGeom>
          </p:spPr>
        </p:pic>
        <p:pic>
          <p:nvPicPr>
            <p:cNvPr id="9" name="图片 8"/>
            <p:cNvPicPr>
              <a:picLocks noChangeAspect="1"/>
            </p:cNvPicPr>
            <p:nvPr/>
          </p:nvPicPr>
          <p:blipFill>
            <a:blip r:embed="rId3"/>
            <a:stretch>
              <a:fillRect/>
            </a:stretch>
          </p:blipFill>
          <p:spPr>
            <a:xfrm>
              <a:off x="33" y="2892"/>
              <a:ext cx="2730" cy="7064"/>
            </a:xfrm>
            <a:prstGeom prst="rect">
              <a:avLst/>
            </a:prstGeom>
          </p:spPr>
        </p:pic>
        <p:pic>
          <p:nvPicPr>
            <p:cNvPr id="10" name="图片 9"/>
            <p:cNvPicPr>
              <a:picLocks noChangeAspect="1"/>
            </p:cNvPicPr>
            <p:nvPr/>
          </p:nvPicPr>
          <p:blipFill>
            <a:blip r:embed="rId4"/>
            <a:stretch>
              <a:fillRect/>
            </a:stretch>
          </p:blipFill>
          <p:spPr>
            <a:xfrm>
              <a:off x="2577" y="2926"/>
              <a:ext cx="11463" cy="70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2"/>
          <p:cNvSpPr txBox="1"/>
          <p:nvPr/>
        </p:nvSpPr>
        <p:spPr>
          <a:xfrm>
            <a:off x="827088" y="908685"/>
            <a:ext cx="2355215" cy="417830"/>
          </a:xfrm>
          <a:prstGeom prst="rect">
            <a:avLst/>
          </a:prstGeom>
          <a:noFill/>
          <a:ln w="9525">
            <a:noFill/>
            <a:miter/>
          </a:ln>
        </p:spPr>
        <p:txBody>
          <a:bodyPr wrap="none" anchor="t">
            <a:spAutoFit/>
          </a:bodyPr>
          <a:p>
            <a:pPr lvl="0"/>
            <a:r>
              <a:rPr lang="en-US" sz="2000" b="1" dirty="0">
                <a:latin typeface="微软雅黑" panose="020B0503020204020204" charset="-122"/>
                <a:ea typeface="微软雅黑" panose="020B0503020204020204" charset="-122"/>
                <a:sym typeface="Arial" panose="020B0604020202020204" pitchFamily="34" charset="0"/>
              </a:rPr>
              <a:t>1</a:t>
            </a:r>
            <a:r>
              <a:rPr lang="zh-CN" altLang="en-US" sz="2000" b="1" dirty="0">
                <a:latin typeface="微软雅黑" panose="020B0503020204020204" charset="-122"/>
                <a:ea typeface="微软雅黑" panose="020B0503020204020204" charset="-122"/>
                <a:sym typeface="Arial" panose="020B0604020202020204" pitchFamily="34" charset="0"/>
              </a:rPr>
              <a:t>、</a:t>
            </a:r>
            <a:r>
              <a:rPr lang="en-US" altLang="zh-CN" sz="2000" b="1" dirty="0">
                <a:latin typeface="微软雅黑" panose="020B0503020204020204" charset="-122"/>
                <a:ea typeface="微软雅黑" panose="020B0503020204020204" charset="-122"/>
                <a:sym typeface="Arial" panose="020B0604020202020204" pitchFamily="34" charset="0"/>
              </a:rPr>
              <a:t>CAJ</a:t>
            </a:r>
            <a:r>
              <a:rPr lang="zh-CN" altLang="en-US" sz="2000" b="1" dirty="0">
                <a:latin typeface="微软雅黑" panose="020B0503020204020204" charset="-122"/>
                <a:ea typeface="微软雅黑" panose="020B0503020204020204" charset="-122"/>
                <a:sym typeface="Arial" panose="020B0604020202020204" pitchFamily="34" charset="0"/>
              </a:rPr>
              <a:t>全文浏览器</a:t>
            </a:r>
            <a:endParaRPr lang="zh-CN" altLang="en-US" sz="2000" b="1" dirty="0">
              <a:latin typeface="微软雅黑" panose="020B0503020204020204" charset="-122"/>
              <a:ea typeface="微软雅黑" panose="020B0503020204020204" charset="-122"/>
              <a:sym typeface="Arial" panose="020B0604020202020204" pitchFamily="34" charset="0"/>
            </a:endParaRPr>
          </a:p>
        </p:txBody>
      </p:sp>
      <p:pic>
        <p:nvPicPr>
          <p:cNvPr id="2" name="图片 1" descr="11"/>
          <p:cNvPicPr>
            <a:picLocks noChangeAspect="1"/>
          </p:cNvPicPr>
          <p:nvPr/>
        </p:nvPicPr>
        <p:blipFill>
          <a:blip r:embed="rId1"/>
          <a:srcRect/>
          <a:stretch>
            <a:fillRect/>
          </a:stretch>
        </p:blipFill>
        <p:spPr>
          <a:xfrm>
            <a:off x="35560" y="1268095"/>
            <a:ext cx="9095740" cy="2489200"/>
          </a:xfrm>
          <a:prstGeom prst="rect">
            <a:avLst/>
          </a:prstGeom>
        </p:spPr>
      </p:pic>
      <p:sp>
        <p:nvSpPr>
          <p:cNvPr id="3" name="矩形 2"/>
          <p:cNvSpPr/>
          <p:nvPr/>
        </p:nvSpPr>
        <p:spPr>
          <a:xfrm>
            <a:off x="1187450" y="2059940"/>
            <a:ext cx="1368425" cy="115189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endParaRPr lang="zh-CN" altLang="en-US" sz="1600" dirty="0"/>
          </a:p>
        </p:txBody>
      </p:sp>
      <p:pic>
        <p:nvPicPr>
          <p:cNvPr id="40966" name="图片 3" descr="1"/>
          <p:cNvPicPr>
            <a:picLocks noChangeAspect="1"/>
          </p:cNvPicPr>
          <p:nvPr/>
        </p:nvPicPr>
        <p:blipFill>
          <a:blip r:embed="rId2"/>
          <a:srcRect/>
          <a:stretch>
            <a:fillRect/>
          </a:stretch>
        </p:blipFill>
        <p:spPr>
          <a:xfrm>
            <a:off x="-36512" y="2405698"/>
            <a:ext cx="9161462" cy="3783012"/>
          </a:xfrm>
          <a:prstGeom prst="rect">
            <a:avLst/>
          </a:prstGeom>
          <a:noFill/>
          <a:ln w="9525">
            <a:noFill/>
            <a:miter/>
          </a:ln>
        </p:spPr>
      </p:pic>
      <p:sp>
        <p:nvSpPr>
          <p:cNvPr id="52225" name="文本框 38913"/>
          <p:cNvSpPr txBox="1"/>
          <p:nvPr/>
        </p:nvSpPr>
        <p:spPr>
          <a:xfrm>
            <a:off x="467995" y="405130"/>
            <a:ext cx="4225925" cy="483235"/>
          </a:xfrm>
          <a:prstGeom prst="rect">
            <a:avLst/>
          </a:prstGeom>
          <a:noFill/>
          <a:ln w="9525">
            <a:noFill/>
            <a:miter/>
          </a:ln>
        </p:spPr>
        <p:txBody>
          <a:bodyPr wrap="square" anchor="t">
            <a:spAutoFit/>
          </a:bodyPr>
          <a:p>
            <a:pPr lvl="0"/>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（三）管理文献</a:t>
            </a:r>
            <a:endParaRPr lang="zh-CN" altLang="en-US" sz="2400" b="1" dirty="0">
              <a:solidFill>
                <a:srgbClr val="000000"/>
              </a:solidFill>
              <a:latin typeface="微软雅黑" panose="020B0503020204020204" charset="-122"/>
              <a:ea typeface="微软雅黑" panose="020B0503020204020204" charset="-122"/>
              <a:sym typeface="Arial" panose="020B0604020202020204" charset="-116"/>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6"/>
                                        </p:tgtEl>
                                        <p:attrNameLst>
                                          <p:attrName>style.visibility</p:attrName>
                                        </p:attrNameLst>
                                      </p:cBhvr>
                                      <p:to>
                                        <p:strVal val="visible"/>
                                      </p:to>
                                    </p:set>
                                    <p:anim calcmode="lin" valueType="num">
                                      <p:cBhvr additive="base">
                                        <p:cTn id="7" dur="500" fill="hold"/>
                                        <p:tgtEl>
                                          <p:spTgt spid="40966"/>
                                        </p:tgtEl>
                                        <p:attrNameLst>
                                          <p:attrName>ppt_x</p:attrName>
                                        </p:attrNameLst>
                                      </p:cBhvr>
                                      <p:tavLst>
                                        <p:tav tm="0">
                                          <p:val>
                                            <p:strVal val="#ppt_x"/>
                                          </p:val>
                                        </p:tav>
                                        <p:tav tm="100000">
                                          <p:val>
                                            <p:strVal val="#ppt_x"/>
                                          </p:val>
                                        </p:tav>
                                      </p:tavLst>
                                    </p:anim>
                                    <p:anim calcmode="lin" valueType="num">
                                      <p:cBhvr additive="base">
                                        <p:cTn id="8" dur="500" fill="hold"/>
                                        <p:tgtEl>
                                          <p:spTgt spid="409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31750" y="1047115"/>
            <a:ext cx="9083040" cy="5542915"/>
          </a:xfrm>
          <a:prstGeom prst="rect">
            <a:avLst/>
          </a:prstGeom>
        </p:spPr>
      </p:pic>
      <p:sp>
        <p:nvSpPr>
          <p:cNvPr id="75781" name="TextBox 15"/>
          <p:cNvSpPr/>
          <p:nvPr/>
        </p:nvSpPr>
        <p:spPr>
          <a:xfrm>
            <a:off x="4194175" y="5462905"/>
            <a:ext cx="671830" cy="276225"/>
          </a:xfrm>
          <a:prstGeom prst="rect">
            <a:avLst/>
          </a:prstGeom>
          <a:noFill/>
          <a:ln w="9525">
            <a:noFill/>
            <a:miter/>
          </a:ln>
        </p:spPr>
        <p:txBody>
          <a:bodyPr wrap="none">
            <a:spAutoFit/>
          </a:bodyPr>
          <a:p>
            <a:pPr lvl="0" eaLnBrk="1" fontAlgn="base" hangingPunct="1"/>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endParaRPr lang="zh-CN" altLang="zh-CN" sz="1350" strike="noStrike" noProof="1" dirty="0">
              <a:latin typeface="Arial" panose="020B0604020202020204" pitchFamily="34" charset="0"/>
              <a:ea typeface="宋体" panose="02010600030101010101" pitchFamily="2" charset="-122"/>
            </a:endParaRPr>
          </a:p>
        </p:txBody>
      </p:sp>
      <p:sp>
        <p:nvSpPr>
          <p:cNvPr id="41989" name="文本框 2"/>
          <p:cNvSpPr txBox="1"/>
          <p:nvPr/>
        </p:nvSpPr>
        <p:spPr>
          <a:xfrm>
            <a:off x="519113" y="557530"/>
            <a:ext cx="2049780" cy="417830"/>
          </a:xfrm>
          <a:prstGeom prst="rect">
            <a:avLst/>
          </a:prstGeom>
          <a:noFill/>
          <a:ln w="9525">
            <a:noFill/>
            <a:miter/>
          </a:ln>
        </p:spPr>
        <p:txBody>
          <a:bodyPr wrap="none" anchor="t">
            <a:spAutoFit/>
          </a:bodyPr>
          <a:p>
            <a:pPr marL="342900" lvl="0" indent="-342900">
              <a:buFont typeface="Wingdings" panose="05000000000000000000" charset="0"/>
              <a:buChar char="n"/>
            </a:pPr>
            <a:r>
              <a:rPr lang="zh-CN" altLang="en-US" sz="2000" b="1" dirty="0">
                <a:latin typeface="微软雅黑" panose="020B0503020204020204" charset="-122"/>
                <a:ea typeface="微软雅黑" panose="020B0503020204020204" charset="-122"/>
                <a:sym typeface="Arial" panose="020B0604020202020204" pitchFamily="34" charset="0"/>
              </a:rPr>
              <a:t>文字复制功能</a:t>
            </a:r>
            <a:endParaRPr lang="zh-CN" altLang="en-US" sz="2000" b="1" dirty="0">
              <a:latin typeface="微软雅黑" panose="020B0503020204020204" charset="-122"/>
              <a:ea typeface="微软雅黑" panose="020B0503020204020204" charset="-122"/>
              <a:sym typeface="Arial" panose="020B0604020202020204" pitchFamily="34" charset="0"/>
            </a:endParaRPr>
          </a:p>
        </p:txBody>
      </p:sp>
      <p:sp>
        <p:nvSpPr>
          <p:cNvPr id="41991" name="矩形 4"/>
          <p:cNvSpPr/>
          <p:nvPr/>
        </p:nvSpPr>
        <p:spPr>
          <a:xfrm>
            <a:off x="387985" y="1610360"/>
            <a:ext cx="263525" cy="210820"/>
          </a:xfrm>
          <a:prstGeom prst="rect">
            <a:avLst/>
          </a:prstGeom>
          <a:noFill/>
          <a:ln w="25400" cap="flat" cmpd="sng">
            <a:solidFill>
              <a:srgbClr val="FF0000"/>
            </a:solidFill>
            <a:prstDash val="solid"/>
            <a:round/>
            <a:headEnd type="none" w="med" len="med"/>
            <a:tailEnd type="none" w="med" len="med"/>
          </a:ln>
        </p:spPr>
        <p:txBody>
          <a:bodyPr wrap="square" lIns="91440" tIns="45720" rIns="91440" bIns="45720" anchor="t"/>
          <a:p>
            <a:pPr lvl="0" defTabSz="914400"/>
            <a:endParaRPr lang="zh-CN" altLang="en-US">
              <a:latin typeface="Arial" panose="020B0604020202020204" pitchFamily="34" charset="0"/>
              <a:ea typeface="宋体" panose="02010600030101010101" pitchFamily="2" charset="-122"/>
            </a:endParaRPr>
          </a:p>
        </p:txBody>
      </p:sp>
      <p:sp>
        <p:nvSpPr>
          <p:cNvPr id="4" name="矩形 4"/>
          <p:cNvSpPr/>
          <p:nvPr/>
        </p:nvSpPr>
        <p:spPr>
          <a:xfrm>
            <a:off x="755650" y="1531620"/>
            <a:ext cx="263525" cy="210820"/>
          </a:xfrm>
          <a:prstGeom prst="rect">
            <a:avLst/>
          </a:prstGeom>
          <a:noFill/>
          <a:ln w="25400" cap="flat" cmpd="sng">
            <a:solidFill>
              <a:srgbClr val="FF0000"/>
            </a:solidFill>
            <a:prstDash val="solid"/>
            <a:round/>
            <a:headEnd type="none" w="med" len="med"/>
            <a:tailEnd type="none" w="med" len="med"/>
          </a:ln>
        </p:spPr>
        <p:txBody>
          <a:bodyPr wrap="square" lIns="91440" tIns="45720" rIns="91440" bIns="45720" anchor="t"/>
          <a:p>
            <a:pPr lvl="0" defTabSz="914400"/>
            <a:endParaRPr lang="zh-CN" altLang="en-US">
              <a:latin typeface="Arial" panose="020B0604020202020204" pitchFamily="34" charset="0"/>
              <a:ea typeface="宋体" panose="02010600030101010101" pitchFamily="2"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991"/>
                                        </p:tgtEl>
                                        <p:attrNameLst>
                                          <p:attrName>style.visibility</p:attrName>
                                        </p:attrNameLst>
                                      </p:cBhvr>
                                      <p:to>
                                        <p:strVal val="visible"/>
                                      </p:to>
                                    </p:set>
                                    <p:anim calcmode="lin" valueType="num">
                                      <p:cBhvr additive="base">
                                        <p:cTn id="7" dur="500" fill="hold"/>
                                        <p:tgtEl>
                                          <p:spTgt spid="41991"/>
                                        </p:tgtEl>
                                        <p:attrNameLst>
                                          <p:attrName>ppt_x</p:attrName>
                                        </p:attrNameLst>
                                      </p:cBhvr>
                                      <p:tavLst>
                                        <p:tav tm="0">
                                          <p:val>
                                            <p:strVal val="#ppt_x"/>
                                          </p:val>
                                        </p:tav>
                                        <p:tav tm="100000">
                                          <p:val>
                                            <p:strVal val="#ppt_x"/>
                                          </p:val>
                                        </p:tav>
                                      </p:tavLst>
                                    </p:anim>
                                    <p:anim calcmode="lin" valueType="num">
                                      <p:cBhvr additive="base">
                                        <p:cTn id="8" dur="500" fill="hold"/>
                                        <p:tgtEl>
                                          <p:spTgt spid="419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文本框 4"/>
          <p:cNvSpPr txBox="1"/>
          <p:nvPr/>
        </p:nvSpPr>
        <p:spPr>
          <a:xfrm>
            <a:off x="474980" y="542290"/>
            <a:ext cx="574675" cy="3471545"/>
          </a:xfrm>
          <a:prstGeom prst="rect">
            <a:avLst/>
          </a:prstGeom>
          <a:noFill/>
          <a:ln w="9525">
            <a:noFill/>
          </a:ln>
        </p:spPr>
        <p:txBody>
          <a:bodyPr vert="eaVert" wrap="square" anchor="t">
            <a:spAutoFit/>
          </a:bodyPr>
          <a:p>
            <a:pPr lvl="0" indent="0"/>
            <a:r>
              <a:rPr lang="zh-CN" altLang="en-US" sz="2400" b="1">
                <a:latin typeface="Arial" panose="020B0604020202020204" pitchFamily="34" charset="0"/>
                <a:ea typeface="微软雅黑" panose="020B0503020204020204" charset="-122"/>
              </a:rPr>
              <a:t>二、资 源 收 录 情 况</a:t>
            </a:r>
            <a:endParaRPr lang="zh-CN" altLang="en-US" sz="2400" b="1">
              <a:latin typeface="Arial" panose="020B0604020202020204" pitchFamily="34" charset="0"/>
              <a:ea typeface="微软雅黑" panose="020B0503020204020204" charset="-122"/>
            </a:endParaRPr>
          </a:p>
        </p:txBody>
      </p:sp>
      <p:pic>
        <p:nvPicPr>
          <p:cNvPr id="2" name="图片 1" descr="内容分布"/>
          <p:cNvPicPr>
            <a:picLocks noChangeAspect="1"/>
          </p:cNvPicPr>
          <p:nvPr/>
        </p:nvPicPr>
        <p:blipFill>
          <a:blip r:embed="rId1"/>
          <a:stretch>
            <a:fillRect/>
          </a:stretch>
        </p:blipFill>
        <p:spPr>
          <a:xfrm>
            <a:off x="1480185" y="44450"/>
            <a:ext cx="7585710" cy="6824980"/>
          </a:xfrm>
          <a:prstGeom prst="rect">
            <a:avLst/>
          </a:prstGeom>
          <a:solidFill>
            <a:schemeClr val="lt1"/>
          </a:solid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1" name="TextBox 15"/>
          <p:cNvSpPr/>
          <p:nvPr/>
        </p:nvSpPr>
        <p:spPr>
          <a:xfrm>
            <a:off x="4194175" y="5534660"/>
            <a:ext cx="671830" cy="276225"/>
          </a:xfrm>
          <a:prstGeom prst="rect">
            <a:avLst/>
          </a:prstGeom>
          <a:noFill/>
          <a:ln w="9525">
            <a:noFill/>
            <a:miter/>
          </a:ln>
        </p:spPr>
        <p:txBody>
          <a:bodyPr wrap="none">
            <a:spAutoFit/>
          </a:bodyPr>
          <a:p>
            <a:pPr lvl="0" eaLnBrk="1" fontAlgn="base" hangingPunct="1"/>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endParaRPr lang="zh-CN" altLang="zh-CN" sz="1350" strike="noStrike" noProof="1" dirty="0">
              <a:latin typeface="Arial" panose="020B0604020202020204" pitchFamily="34" charset="0"/>
              <a:ea typeface="宋体" panose="02010600030101010101" pitchFamily="2" charset="-122"/>
            </a:endParaRPr>
          </a:p>
        </p:txBody>
      </p:sp>
      <p:sp>
        <p:nvSpPr>
          <p:cNvPr id="43011" name="文本框 2"/>
          <p:cNvSpPr txBox="1"/>
          <p:nvPr/>
        </p:nvSpPr>
        <p:spPr>
          <a:xfrm>
            <a:off x="354965" y="474980"/>
            <a:ext cx="2303780" cy="417830"/>
          </a:xfrm>
          <a:prstGeom prst="rect">
            <a:avLst/>
          </a:prstGeom>
          <a:noFill/>
          <a:ln w="9525">
            <a:noFill/>
            <a:miter/>
          </a:ln>
        </p:spPr>
        <p:txBody>
          <a:bodyPr wrap="none" anchor="t">
            <a:spAutoFit/>
          </a:bodyPr>
          <a:p>
            <a:pPr marL="342900" lvl="0" indent="-342900">
              <a:buFont typeface="Wingdings" panose="05000000000000000000" charset="0"/>
              <a:buChar char="n"/>
            </a:pPr>
            <a:r>
              <a:rPr lang="zh-CN" altLang="en-US" sz="2000" b="1" dirty="0">
                <a:latin typeface="微软雅黑" panose="020B0503020204020204" charset="-122"/>
                <a:ea typeface="微软雅黑" panose="020B0503020204020204" charset="-122"/>
                <a:sym typeface="Arial" panose="020B0604020202020204" pitchFamily="34" charset="0"/>
              </a:rPr>
              <a:t>标记、注释功能</a:t>
            </a:r>
            <a:endParaRPr lang="zh-CN" altLang="en-US" sz="2000" b="1" dirty="0">
              <a:latin typeface="微软雅黑" panose="020B0503020204020204" charset="-122"/>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51435" y="1012190"/>
            <a:ext cx="9170035" cy="5695950"/>
          </a:xfrm>
          <a:prstGeom prst="rect">
            <a:avLst/>
          </a:prstGeom>
        </p:spPr>
      </p:pic>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81" name="TextBox 15"/>
          <p:cNvSpPr/>
          <p:nvPr/>
        </p:nvSpPr>
        <p:spPr>
          <a:xfrm>
            <a:off x="4194175" y="5534660"/>
            <a:ext cx="671830" cy="276225"/>
          </a:xfrm>
          <a:prstGeom prst="rect">
            <a:avLst/>
          </a:prstGeom>
          <a:noFill/>
          <a:ln w="9525">
            <a:noFill/>
            <a:miter/>
          </a:ln>
        </p:spPr>
        <p:txBody>
          <a:bodyPr wrap="none">
            <a:spAutoFit/>
          </a:bodyPr>
          <a:p>
            <a:pPr lvl="0" eaLnBrk="1" fontAlgn="base" hangingPunct="1"/>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Calibri" panose="020F0502020204030204" pitchFamily="34" charset="0"/>
              </a:rPr>
              <a:t>—</a:t>
            </a:r>
            <a:r>
              <a:rPr lang="zh-CN" altLang="zh-CN" sz="1200" strike="noStrike" noProof="1" dirty="0">
                <a:solidFill>
                  <a:schemeClr val="bg1"/>
                </a:solidFill>
                <a:latin typeface="Calibri" panose="020F0502020204030204" pitchFamily="34" charset="0"/>
                <a:ea typeface="宋体" panose="02010600030101010101" pitchFamily="2" charset="-122"/>
                <a:cs typeface="+mn-ea"/>
                <a:sym typeface="宋体" panose="02010600030101010101" pitchFamily="2" charset="-122"/>
              </a:rPr>
              <a:t> </a:t>
            </a:r>
            <a:endParaRPr lang="zh-CN" altLang="zh-CN" sz="1350" strike="noStrike" noProof="1" dirty="0">
              <a:latin typeface="Arial" panose="020B0604020202020204" pitchFamily="34" charset="0"/>
              <a:ea typeface="宋体" panose="02010600030101010101" pitchFamily="2" charset="-122"/>
            </a:endParaRPr>
          </a:p>
        </p:txBody>
      </p:sp>
      <p:sp>
        <p:nvSpPr>
          <p:cNvPr id="43011" name="文本框 2"/>
          <p:cNvSpPr txBox="1"/>
          <p:nvPr/>
        </p:nvSpPr>
        <p:spPr>
          <a:xfrm>
            <a:off x="354965" y="474980"/>
            <a:ext cx="1541780" cy="417830"/>
          </a:xfrm>
          <a:prstGeom prst="rect">
            <a:avLst/>
          </a:prstGeom>
          <a:noFill/>
          <a:ln w="9525">
            <a:noFill/>
            <a:miter/>
          </a:ln>
        </p:spPr>
        <p:txBody>
          <a:bodyPr wrap="none" anchor="t">
            <a:spAutoFit/>
          </a:bodyPr>
          <a:p>
            <a:pPr marL="342900" lvl="0" indent="-342900">
              <a:buFont typeface="Wingdings" panose="05000000000000000000" charset="0"/>
              <a:buChar char="n"/>
            </a:pPr>
            <a:r>
              <a:rPr lang="zh-CN" altLang="en-US" sz="2000" b="1" dirty="0">
                <a:latin typeface="微软雅黑" panose="020B0503020204020204" charset="-122"/>
                <a:ea typeface="微软雅黑" panose="020B0503020204020204" charset="-122"/>
                <a:sym typeface="Arial" panose="020B0604020202020204" pitchFamily="34" charset="0"/>
              </a:rPr>
              <a:t>链接功能</a:t>
            </a:r>
            <a:endParaRPr lang="zh-CN" altLang="en-US" sz="2000" b="1" dirty="0">
              <a:latin typeface="微软雅黑" panose="020B0503020204020204" charset="-122"/>
              <a:ea typeface="微软雅黑" panose="020B0503020204020204" charset="-122"/>
              <a:sym typeface="Arial" panose="020B0604020202020204" pitchFamily="34" charset="0"/>
            </a:endParaRPr>
          </a:p>
        </p:txBody>
      </p:sp>
      <p:pic>
        <p:nvPicPr>
          <p:cNvPr id="3" name="图片 2"/>
          <p:cNvPicPr>
            <a:picLocks noChangeAspect="1"/>
          </p:cNvPicPr>
          <p:nvPr/>
        </p:nvPicPr>
        <p:blipFill>
          <a:blip r:embed="rId1"/>
          <a:stretch>
            <a:fillRect/>
          </a:stretch>
        </p:blipFill>
        <p:spPr>
          <a:xfrm>
            <a:off x="26670" y="1007745"/>
            <a:ext cx="9090660" cy="5444490"/>
          </a:xfrm>
          <a:prstGeom prst="rect">
            <a:avLst/>
          </a:prstGeom>
        </p:spPr>
      </p:pic>
      <p:sp>
        <p:nvSpPr>
          <p:cNvPr id="4" name="矩形 4"/>
          <p:cNvSpPr/>
          <p:nvPr/>
        </p:nvSpPr>
        <p:spPr>
          <a:xfrm>
            <a:off x="4949190" y="1518285"/>
            <a:ext cx="935990" cy="316230"/>
          </a:xfrm>
          <a:prstGeom prst="rect">
            <a:avLst/>
          </a:prstGeom>
          <a:noFill/>
          <a:ln w="25400" cap="flat" cmpd="sng">
            <a:solidFill>
              <a:srgbClr val="FF0000"/>
            </a:solidFill>
            <a:prstDash val="solid"/>
            <a:round/>
            <a:headEnd type="none" w="med" len="med"/>
            <a:tailEnd type="none" w="med" len="med"/>
          </a:ln>
        </p:spPr>
        <p:txBody>
          <a:bodyPr wrap="square" lIns="91440" tIns="45720" rIns="91440" bIns="45720" anchor="t"/>
          <a:p>
            <a:pPr lvl="0" defTabSz="914400"/>
            <a:endParaRPr lang="zh-CN" altLang="en-US">
              <a:latin typeface="Arial" panose="020B0604020202020204" pitchFamily="34" charset="0"/>
              <a:ea typeface="宋体" panose="02010600030101010101" pitchFamily="2" charset="-122"/>
            </a:endParaRPr>
          </a:p>
        </p:txBody>
      </p:sp>
      <p:sp>
        <p:nvSpPr>
          <p:cNvPr id="5" name="矩形 4"/>
          <p:cNvSpPr/>
          <p:nvPr/>
        </p:nvSpPr>
        <p:spPr>
          <a:xfrm>
            <a:off x="2438400" y="4758055"/>
            <a:ext cx="935990" cy="316230"/>
          </a:xfrm>
          <a:prstGeom prst="rect">
            <a:avLst/>
          </a:prstGeom>
          <a:noFill/>
          <a:ln w="25400" cap="flat" cmpd="sng">
            <a:solidFill>
              <a:srgbClr val="FF0000"/>
            </a:solidFill>
            <a:prstDash val="solid"/>
            <a:round/>
            <a:headEnd type="none" w="med" len="med"/>
            <a:tailEnd type="none" w="med" len="med"/>
          </a:ln>
        </p:spPr>
        <p:txBody>
          <a:bodyPr wrap="square" lIns="91440" tIns="45720" rIns="91440" bIns="45720" anchor="t"/>
          <a:p>
            <a:pPr lvl="0" defTabSz="914400"/>
            <a:endParaRPr lang="zh-CN" altLang="en-US">
              <a:latin typeface="Arial" panose="020B0604020202020204" pitchFamily="34"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2688590" y="3092450"/>
            <a:ext cx="6428740" cy="364744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文本框 38913"/>
          <p:cNvSpPr txBox="1"/>
          <p:nvPr/>
        </p:nvSpPr>
        <p:spPr>
          <a:xfrm>
            <a:off x="467043" y="475933"/>
            <a:ext cx="3813175" cy="483235"/>
          </a:xfrm>
          <a:prstGeom prst="rect">
            <a:avLst/>
          </a:prstGeom>
          <a:noFill/>
          <a:ln w="9525">
            <a:noFill/>
            <a:miter/>
          </a:ln>
        </p:spPr>
        <p:txBody>
          <a:bodyPr wrap="square" anchor="t">
            <a:spAutoFit/>
          </a:bodyPr>
          <a:p>
            <a:pPr lvl="0"/>
            <a:r>
              <a:rPr lang="en-US" altLang="zh-CN" sz="2400" b="1" dirty="0">
                <a:solidFill>
                  <a:srgbClr val="000000"/>
                </a:solidFill>
                <a:latin typeface="微软雅黑" panose="020B0503020204020204" charset="-122"/>
                <a:ea typeface="微软雅黑" panose="020B0503020204020204" charset="-122"/>
                <a:sym typeface="Arial" panose="020B0604020202020204" charset="-116"/>
              </a:rPr>
              <a:t>2</a:t>
            </a:r>
            <a:r>
              <a:rPr lang="zh-CN" altLang="en-US" sz="2400" b="1" dirty="0">
                <a:solidFill>
                  <a:srgbClr val="000000"/>
                </a:solidFill>
                <a:latin typeface="微软雅黑" panose="020B0503020204020204" charset="-122"/>
                <a:ea typeface="微软雅黑" panose="020B0503020204020204" charset="-122"/>
                <a:sym typeface="Arial" panose="020B0604020202020204" charset="-116"/>
              </a:rPr>
              <a:t>、数字化学习与研究平台</a:t>
            </a:r>
            <a:endParaRPr lang="zh-CN" altLang="en-US" sz="2400" b="1" dirty="0">
              <a:solidFill>
                <a:srgbClr val="000000"/>
              </a:solidFill>
              <a:latin typeface="微软雅黑" panose="020B0503020204020204" charset="-122"/>
              <a:ea typeface="微软雅黑" panose="020B0503020204020204" charset="-122"/>
              <a:sym typeface="Arial" panose="020B0604020202020204" charset="-116"/>
            </a:endParaRPr>
          </a:p>
        </p:txBody>
      </p:sp>
      <p:pic>
        <p:nvPicPr>
          <p:cNvPr id="52226" name="Picture 7"/>
          <p:cNvPicPr>
            <a:picLocks noChangeAspect="1"/>
          </p:cNvPicPr>
          <p:nvPr/>
        </p:nvPicPr>
        <p:blipFill>
          <a:blip r:embed="rId1"/>
          <a:srcRect/>
          <a:stretch>
            <a:fillRect/>
          </a:stretch>
        </p:blipFill>
        <p:spPr>
          <a:xfrm>
            <a:off x="225425" y="1066483"/>
            <a:ext cx="8529638" cy="5346700"/>
          </a:xfrm>
          <a:prstGeom prst="rect">
            <a:avLst/>
          </a:prstGeom>
          <a:noFill/>
          <a:ln w="9525" cap="flat" cmpd="sng">
            <a:solidFill>
              <a:schemeClr val="accent1"/>
            </a:solidFill>
            <a:prstDash val="solid"/>
            <a:miter/>
            <a:headEnd type="none" w="med" len="med"/>
            <a:tailEnd type="none" w="med" len="med"/>
          </a:ln>
        </p:spPr>
      </p:pic>
      <p:sp>
        <p:nvSpPr>
          <p:cNvPr id="38916" name="矩形 38915"/>
          <p:cNvSpPr/>
          <p:nvPr/>
        </p:nvSpPr>
        <p:spPr>
          <a:xfrm>
            <a:off x="6275388" y="5992495"/>
            <a:ext cx="2735262" cy="274638"/>
          </a:xfrm>
          <a:prstGeom prst="rect">
            <a:avLst/>
          </a:prstGeom>
          <a:noFill/>
          <a:ln w="22225" cap="flat" cmpd="sng">
            <a:solidFill>
              <a:srgbClr val="FF0000"/>
            </a:solidFill>
            <a:prstDash val="solid"/>
            <a:miter/>
            <a:headEnd type="none" w="med" len="med"/>
            <a:tailEnd type="none" w="med" len="med"/>
          </a:ln>
        </p:spPr>
        <p:txBody>
          <a:bodyPr anchor="t"/>
          <a:p>
            <a:pPr lvl="0"/>
            <a:endParaRPr lang="zh-CN" altLang="en-US">
              <a:ea typeface="宋体" panose="02010600030101010101" pitchFamily="2" charset="-122"/>
            </a:endParaRPr>
          </a:p>
        </p:txBody>
      </p:sp>
      <p:pic>
        <p:nvPicPr>
          <p:cNvPr id="2" name="图片 1" descr="7"/>
          <p:cNvPicPr>
            <a:picLocks noChangeAspect="1"/>
          </p:cNvPicPr>
          <p:nvPr/>
        </p:nvPicPr>
        <p:blipFill>
          <a:blip r:embed="rId2"/>
          <a:srcRect/>
          <a:stretch>
            <a:fillRect/>
          </a:stretch>
        </p:blipFill>
        <p:spPr>
          <a:xfrm>
            <a:off x="57150" y="1804988"/>
            <a:ext cx="9029700" cy="3552825"/>
          </a:xfrm>
          <a:prstGeom prst="rect">
            <a:avLst/>
          </a:prstGeom>
          <a:noFill/>
          <a:ln w="9525" cap="flat" cmpd="sng">
            <a:solidFill>
              <a:schemeClr val="accent1"/>
            </a:solidFill>
            <a:prstDash val="solid"/>
            <a:miter/>
            <a:headEnd type="none" w="med" len="med"/>
            <a:tailEnd type="none" w="med" len="med"/>
          </a:ln>
        </p:spPr>
      </p:pic>
      <p:pic>
        <p:nvPicPr>
          <p:cNvPr id="3" name="图片 2" descr="5"/>
          <p:cNvPicPr>
            <a:picLocks noChangeAspect="1"/>
          </p:cNvPicPr>
          <p:nvPr/>
        </p:nvPicPr>
        <p:blipFill>
          <a:blip r:embed="rId3"/>
          <a:srcRect/>
          <a:stretch>
            <a:fillRect/>
          </a:stretch>
        </p:blipFill>
        <p:spPr>
          <a:xfrm>
            <a:off x="-20637" y="2501900"/>
            <a:ext cx="9091612" cy="3651250"/>
          </a:xfrm>
          <a:prstGeom prst="rect">
            <a:avLst/>
          </a:prstGeom>
          <a:noFill/>
          <a:ln w="9525" cap="flat" cmpd="sng">
            <a:solidFill>
              <a:schemeClr val="accent1"/>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p:cTn id="7" dur="500" fill="hold"/>
                                        <p:tgtEl>
                                          <p:spTgt spid="38916"/>
                                        </p:tgtEl>
                                        <p:attrNameLst>
                                          <p:attrName>ppt_x</p:attrName>
                                        </p:attrNameLst>
                                      </p:cBhvr>
                                      <p:tavLst>
                                        <p:tav tm="0">
                                          <p:val>
                                            <p:strVal val="#ppt_x"/>
                                          </p:val>
                                        </p:tav>
                                        <p:tav tm="100000">
                                          <p:val>
                                            <p:strVal val="#ppt_x"/>
                                          </p:val>
                                        </p:tav>
                                      </p:tavLst>
                                    </p:anim>
                                    <p:anim calcmode="lin" valueType="num">
                                      <p:cBhvr>
                                        <p:cTn id="8"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700" y="1004570"/>
            <a:ext cx="9117965" cy="4848860"/>
          </a:xfrm>
          <a:prstGeom prst="rect">
            <a:avLst/>
          </a:prstGeom>
        </p:spPr>
      </p:pic>
      <p:sp>
        <p:nvSpPr>
          <p:cNvPr id="8197" name="矩形 8196"/>
          <p:cNvSpPr/>
          <p:nvPr/>
        </p:nvSpPr>
        <p:spPr>
          <a:xfrm>
            <a:off x="34925" y="1645920"/>
            <a:ext cx="1275715" cy="2592705"/>
          </a:xfrm>
          <a:prstGeom prst="rect">
            <a:avLst/>
          </a:prstGeom>
          <a:noFill/>
          <a:ln w="22225" cap="flat" cmpd="sng">
            <a:solidFill>
              <a:srgbClr val="FF0000"/>
            </a:solidFill>
            <a:prstDash val="solid"/>
            <a:miter/>
            <a:headEnd type="none" w="med" len="med"/>
            <a:tailEnd type="none" w="med" len="med"/>
          </a:ln>
        </p:spPr>
        <p:txBody>
          <a:bodyPr anchor="t"/>
          <a:p>
            <a:pPr lvl="0"/>
            <a:endParaRPr lang="zh-CN" altLang="en-US">
              <a:ea typeface="宋体" panose="02010600030101010101" pitchFamily="2" charset="-122"/>
            </a:endParaRPr>
          </a:p>
        </p:txBody>
      </p:sp>
      <p:sp>
        <p:nvSpPr>
          <p:cNvPr id="8198" name="矩形 8197"/>
          <p:cNvSpPr/>
          <p:nvPr/>
        </p:nvSpPr>
        <p:spPr>
          <a:xfrm>
            <a:off x="1310640" y="1771650"/>
            <a:ext cx="7736205" cy="2743200"/>
          </a:xfrm>
          <a:prstGeom prst="rect">
            <a:avLst/>
          </a:prstGeom>
          <a:noFill/>
          <a:ln w="22225" cap="flat" cmpd="sng">
            <a:solidFill>
              <a:srgbClr val="FF0000"/>
            </a:solidFill>
            <a:prstDash val="solid"/>
            <a:bevel/>
            <a:headEnd type="none" w="med" len="med"/>
            <a:tailEnd type="none" w="med" len="med"/>
          </a:ln>
        </p:spPr>
        <p:txBody>
          <a:bodyPr anchor="t"/>
          <a:p>
            <a:pPr lvl="0"/>
            <a:endParaRPr lang="zh-CN" altLang="en-US">
              <a:ea typeface="宋体" panose="02010600030101010101" pitchFamily="2" charset="-122"/>
            </a:endParaRPr>
          </a:p>
        </p:txBody>
      </p:sp>
      <p:sp>
        <p:nvSpPr>
          <p:cNvPr id="8199" name="矩形 8198"/>
          <p:cNvSpPr/>
          <p:nvPr/>
        </p:nvSpPr>
        <p:spPr>
          <a:xfrm>
            <a:off x="1310640" y="4637405"/>
            <a:ext cx="6704013" cy="1216025"/>
          </a:xfrm>
          <a:prstGeom prst="rect">
            <a:avLst/>
          </a:prstGeom>
          <a:noFill/>
          <a:ln w="22225" cap="flat" cmpd="sng">
            <a:solidFill>
              <a:srgbClr val="FF0000"/>
            </a:solidFill>
            <a:prstDash val="solid"/>
            <a:miter/>
            <a:headEnd type="none" w="med" len="med"/>
            <a:tailEnd type="none" w="med" len="med"/>
          </a:ln>
        </p:spPr>
        <p:txBody>
          <a:bodyPr anchor="t"/>
          <a:p>
            <a:pPr lvl="0"/>
            <a:endParaRPr lang="zh-CN" altLang="en-US">
              <a:ea typeface="宋体" panose="02010600030101010101" pitchFamily="2" charset="-122"/>
            </a:endParaRPr>
          </a:p>
        </p:txBody>
      </p:sp>
      <p:sp>
        <p:nvSpPr>
          <p:cNvPr id="53253" name="文本框 9221"/>
          <p:cNvSpPr txBox="1"/>
          <p:nvPr/>
        </p:nvSpPr>
        <p:spPr>
          <a:xfrm>
            <a:off x="683895" y="475933"/>
            <a:ext cx="1657985" cy="417830"/>
          </a:xfrm>
          <a:prstGeom prst="rect">
            <a:avLst/>
          </a:prstGeom>
          <a:noFill/>
          <a:ln w="9525">
            <a:noFill/>
            <a:miter/>
          </a:ln>
        </p:spPr>
        <p:txBody>
          <a:bodyPr wrap="none" anchor="t">
            <a:spAutoFit/>
          </a:bodyPr>
          <a:p>
            <a:pPr marL="459105" lvl="0" indent="-457200" eaLnBrk="0" hangingPunct="0">
              <a:buFont typeface="Wingdings" panose="05000000000000000000" charset="0"/>
              <a:buChar char="n"/>
            </a:pPr>
            <a:r>
              <a:rPr lang="zh-CN" altLang="en-US" sz="2000" b="1" dirty="0">
                <a:solidFill>
                  <a:srgbClr val="000000"/>
                </a:solidFill>
                <a:latin typeface="微软雅黑" panose="020B0503020204020204" charset="-122"/>
                <a:ea typeface="微软雅黑" panose="020B0503020204020204" charset="-122"/>
                <a:sym typeface="微软雅黑" panose="020B0503020204020204" charset="-122"/>
              </a:rPr>
              <a:t>界面展示</a:t>
            </a:r>
            <a:endParaRPr lang="zh-CN" altLang="en-US"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blinds(horizontal)">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blinds(horizontal)">
                                      <p:cBhvr>
                                        <p:cTn id="12" dur="500"/>
                                        <p:tgtEl>
                                          <p:spTgt spid="81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9"/>
                                        </p:tgtEl>
                                        <p:attrNameLst>
                                          <p:attrName>style.visibility</p:attrName>
                                        </p:attrNameLst>
                                      </p:cBhvr>
                                      <p:to>
                                        <p:strVal val="visible"/>
                                      </p:to>
                                    </p:set>
                                    <p:animEffect transition="in" filter="blinds(horizontal)">
                                      <p:cBhvr>
                                        <p:cTn id="17"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 y="822325"/>
            <a:ext cx="9117965" cy="4926965"/>
          </a:xfrm>
          <a:prstGeom prst="rect">
            <a:avLst/>
          </a:prstGeom>
        </p:spPr>
      </p:pic>
      <p:sp>
        <p:nvSpPr>
          <p:cNvPr id="54274" name="文本框 9221"/>
          <p:cNvSpPr txBox="1"/>
          <p:nvPr/>
        </p:nvSpPr>
        <p:spPr>
          <a:xfrm>
            <a:off x="539750" y="404178"/>
            <a:ext cx="2051685" cy="417830"/>
          </a:xfrm>
          <a:prstGeom prst="rect">
            <a:avLst/>
          </a:prstGeom>
          <a:noFill/>
          <a:ln w="9525">
            <a:noFill/>
            <a:miter/>
          </a:ln>
        </p:spPr>
        <p:txBody>
          <a:bodyPr wrap="none" anchor="t">
            <a:spAutoFit/>
          </a:bodyPr>
          <a:p>
            <a:pPr marL="344805" lvl="0" indent="-342900" eaLnBrk="0" hangingPunct="0">
              <a:buFont typeface="Wingdings" panose="05000000000000000000" charset="0"/>
              <a:buChar char="n"/>
            </a:pPr>
            <a:r>
              <a:rPr lang="zh-CN" altLang="en-US" sz="2000" b="1" dirty="0">
                <a:solidFill>
                  <a:srgbClr val="000000"/>
                </a:solidFill>
                <a:latin typeface="微软雅黑" panose="020B0503020204020204" charset="-122"/>
                <a:ea typeface="微软雅黑" panose="020B0503020204020204" charset="-122"/>
                <a:sym typeface="微软雅黑" panose="020B0503020204020204" charset="-122"/>
              </a:rPr>
              <a:t>新建学习单元</a:t>
            </a:r>
            <a:endParaRPr lang="zh-CN" altLang="en-US"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6" name="组合 5"/>
          <p:cNvGrpSpPr/>
          <p:nvPr/>
        </p:nvGrpSpPr>
        <p:grpSpPr>
          <a:xfrm>
            <a:off x="302260" y="1822133"/>
            <a:ext cx="1604963" cy="544512"/>
            <a:chOff x="1034" y="3907"/>
            <a:chExt cx="2528" cy="858"/>
          </a:xfrm>
        </p:grpSpPr>
        <p:pic>
          <p:nvPicPr>
            <p:cNvPr id="54280" name="图片 3" descr="4"/>
            <p:cNvPicPr>
              <a:picLocks noChangeAspect="1"/>
            </p:cNvPicPr>
            <p:nvPr/>
          </p:nvPicPr>
          <p:blipFill>
            <a:blip r:embed="rId2"/>
            <a:srcRect/>
            <a:stretch>
              <a:fillRect/>
            </a:stretch>
          </p:blipFill>
          <p:spPr>
            <a:xfrm>
              <a:off x="1034" y="3908"/>
              <a:ext cx="2430" cy="750"/>
            </a:xfrm>
            <a:prstGeom prst="rect">
              <a:avLst/>
            </a:prstGeom>
            <a:noFill/>
            <a:ln w="9525">
              <a:noFill/>
              <a:miter/>
            </a:ln>
          </p:spPr>
        </p:pic>
        <p:sp>
          <p:nvSpPr>
            <p:cNvPr id="54281" name="矩形 3"/>
            <p:cNvSpPr/>
            <p:nvPr/>
          </p:nvSpPr>
          <p:spPr>
            <a:xfrm>
              <a:off x="1076" y="3907"/>
              <a:ext cx="2486" cy="859"/>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grpSp>
      <p:grpSp>
        <p:nvGrpSpPr>
          <p:cNvPr id="7" name="组合 6"/>
          <p:cNvGrpSpPr/>
          <p:nvPr/>
        </p:nvGrpSpPr>
        <p:grpSpPr>
          <a:xfrm>
            <a:off x="130810" y="1182370"/>
            <a:ext cx="1720850" cy="3243263"/>
            <a:chOff x="395" y="2880"/>
            <a:chExt cx="2710" cy="5107"/>
          </a:xfrm>
        </p:grpSpPr>
        <p:pic>
          <p:nvPicPr>
            <p:cNvPr id="54283" name="图片 2" descr="3"/>
            <p:cNvPicPr>
              <a:picLocks noChangeAspect="1"/>
            </p:cNvPicPr>
            <p:nvPr/>
          </p:nvPicPr>
          <p:blipFill>
            <a:blip r:embed="rId3"/>
            <a:srcRect/>
            <a:stretch>
              <a:fillRect/>
            </a:stretch>
          </p:blipFill>
          <p:spPr>
            <a:xfrm>
              <a:off x="395" y="2901"/>
              <a:ext cx="2700" cy="5086"/>
            </a:xfrm>
            <a:prstGeom prst="rect">
              <a:avLst/>
            </a:prstGeom>
            <a:noFill/>
            <a:ln w="9525">
              <a:noFill/>
              <a:miter/>
            </a:ln>
          </p:spPr>
        </p:pic>
        <p:sp>
          <p:nvSpPr>
            <p:cNvPr id="54284" name="矩形 3"/>
            <p:cNvSpPr/>
            <p:nvPr/>
          </p:nvSpPr>
          <p:spPr>
            <a:xfrm>
              <a:off x="401" y="2880"/>
              <a:ext cx="2705" cy="5086"/>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grpSp>
      <p:pic>
        <p:nvPicPr>
          <p:cNvPr id="3" name="图片 2"/>
          <p:cNvPicPr>
            <a:picLocks noChangeAspect="1"/>
          </p:cNvPicPr>
          <p:nvPr/>
        </p:nvPicPr>
        <p:blipFill>
          <a:blip r:embed="rId4"/>
          <a:stretch>
            <a:fillRect/>
          </a:stretch>
        </p:blipFill>
        <p:spPr>
          <a:xfrm>
            <a:off x="19050" y="1969770"/>
            <a:ext cx="9117965" cy="4848860"/>
          </a:xfrm>
          <a:prstGeom prst="rect">
            <a:avLst/>
          </a:prstGeom>
        </p:spPr>
      </p:pic>
      <p:sp>
        <p:nvSpPr>
          <p:cNvPr id="4" name="矩形 4"/>
          <p:cNvSpPr/>
          <p:nvPr/>
        </p:nvSpPr>
        <p:spPr>
          <a:xfrm>
            <a:off x="19050" y="2836545"/>
            <a:ext cx="935990" cy="605790"/>
          </a:xfrm>
          <a:prstGeom prst="rect">
            <a:avLst/>
          </a:prstGeom>
          <a:noFill/>
          <a:ln w="25400" cap="flat" cmpd="sng">
            <a:solidFill>
              <a:srgbClr val="FF0000"/>
            </a:solidFill>
            <a:prstDash val="solid"/>
            <a:round/>
            <a:headEnd type="none" w="med" len="med"/>
            <a:tailEnd type="none" w="med" len="med"/>
          </a:ln>
        </p:spPr>
        <p:txBody>
          <a:bodyPr wrap="square" lIns="91440" tIns="45720" rIns="91440" bIns="45720" anchor="t"/>
          <a:p>
            <a:pPr lvl="0" defTabSz="914400"/>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7625" y="822325"/>
            <a:ext cx="9083040" cy="4838700"/>
          </a:xfrm>
          <a:prstGeom prst="rect">
            <a:avLst/>
          </a:prstGeom>
        </p:spPr>
      </p:pic>
      <p:sp>
        <p:nvSpPr>
          <p:cNvPr id="55297" name="文本框 10245"/>
          <p:cNvSpPr txBox="1"/>
          <p:nvPr/>
        </p:nvSpPr>
        <p:spPr>
          <a:xfrm>
            <a:off x="611188" y="404495"/>
            <a:ext cx="2051685" cy="417830"/>
          </a:xfrm>
          <a:prstGeom prst="rect">
            <a:avLst/>
          </a:prstGeom>
          <a:noFill/>
          <a:ln w="9525">
            <a:noFill/>
            <a:miter/>
          </a:ln>
        </p:spPr>
        <p:txBody>
          <a:bodyPr wrap="none" anchor="t">
            <a:spAutoFit/>
          </a:bodyPr>
          <a:p>
            <a:pPr marL="344805" lvl="0" indent="-342900" eaLnBrk="0" hangingPunct="0">
              <a:buFont typeface="Wingdings" panose="05000000000000000000" charset="0"/>
              <a:buChar char="n"/>
            </a:pPr>
            <a:r>
              <a:rPr lang="zh-CN" altLang="en-US" sz="2000" b="1" dirty="0">
                <a:solidFill>
                  <a:srgbClr val="000000"/>
                </a:solidFill>
                <a:latin typeface="微软雅黑" panose="020B0503020204020204" charset="-122"/>
                <a:ea typeface="微软雅黑" panose="020B0503020204020204" charset="-122"/>
                <a:sym typeface="微软雅黑" panose="020B0503020204020204" charset="-122"/>
              </a:rPr>
              <a:t>添加本地文献</a:t>
            </a:r>
            <a:endParaRPr lang="zh-CN" altLang="en-US"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55304" name="矩形 3"/>
          <p:cNvSpPr/>
          <p:nvPr/>
        </p:nvSpPr>
        <p:spPr>
          <a:xfrm>
            <a:off x="1785938" y="1167765"/>
            <a:ext cx="938212" cy="37782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47625" y="1774190"/>
            <a:ext cx="9086850" cy="4846955"/>
          </a:xfrm>
          <a:prstGeom prst="rect">
            <a:avLst/>
          </a:prstGeom>
        </p:spPr>
      </p:pic>
      <p:sp>
        <p:nvSpPr>
          <p:cNvPr id="5" name="矩形 3"/>
          <p:cNvSpPr/>
          <p:nvPr/>
        </p:nvSpPr>
        <p:spPr>
          <a:xfrm>
            <a:off x="198755" y="3053080"/>
            <a:ext cx="1135380" cy="102425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510" y="750570"/>
            <a:ext cx="9117965" cy="5388610"/>
          </a:xfrm>
          <a:prstGeom prst="rect">
            <a:avLst/>
          </a:prstGeom>
        </p:spPr>
      </p:pic>
      <p:sp>
        <p:nvSpPr>
          <p:cNvPr id="56321" name="文本框 11268"/>
          <p:cNvSpPr txBox="1"/>
          <p:nvPr/>
        </p:nvSpPr>
        <p:spPr>
          <a:xfrm>
            <a:off x="539750" y="332423"/>
            <a:ext cx="2305685" cy="417830"/>
          </a:xfrm>
          <a:prstGeom prst="rect">
            <a:avLst/>
          </a:prstGeom>
          <a:noFill/>
          <a:ln w="9525">
            <a:noFill/>
            <a:miter/>
          </a:ln>
        </p:spPr>
        <p:txBody>
          <a:bodyPr wrap="none" anchor="t">
            <a:spAutoFit/>
          </a:bodyPr>
          <a:p>
            <a:pPr marL="344805" lvl="0" indent="-342900" eaLnBrk="0" hangingPunct="0">
              <a:buFont typeface="Wingdings" panose="05000000000000000000" charset="0"/>
              <a:buChar char="n"/>
            </a:pPr>
            <a:r>
              <a:rPr lang="zh-CN" altLang="en-US" sz="2000" b="1" dirty="0">
                <a:solidFill>
                  <a:srgbClr val="000000"/>
                </a:solidFill>
                <a:latin typeface="微软雅黑" panose="020B0503020204020204" charset="-122"/>
                <a:ea typeface="微软雅黑" panose="020B0503020204020204" charset="-122"/>
                <a:sym typeface="微软雅黑" panose="020B0503020204020204" charset="-122"/>
              </a:rPr>
              <a:t>互联网文献收藏</a:t>
            </a:r>
            <a:endParaRPr lang="zh-CN" altLang="en-US"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pic>
        <p:nvPicPr>
          <p:cNvPr id="3" name="图片 2" descr="3"/>
          <p:cNvPicPr>
            <a:picLocks noChangeAspect="1"/>
          </p:cNvPicPr>
          <p:nvPr/>
        </p:nvPicPr>
        <p:blipFill>
          <a:blip r:embed="rId2"/>
          <a:srcRect/>
          <a:stretch>
            <a:fillRect/>
          </a:stretch>
        </p:blipFill>
        <p:spPr>
          <a:xfrm>
            <a:off x="4445000" y="750570"/>
            <a:ext cx="2794000" cy="5178425"/>
          </a:xfrm>
          <a:prstGeom prst="rect">
            <a:avLst/>
          </a:prstGeom>
          <a:noFill/>
          <a:ln w="9525" cap="flat" cmpd="sng">
            <a:solidFill>
              <a:schemeClr val="accent1"/>
            </a:solidFill>
            <a:prstDash val="solid"/>
            <a:miter/>
            <a:headEnd type="none" w="med" len="med"/>
            <a:tailEnd type="none" w="med" len="med"/>
          </a:ln>
        </p:spPr>
      </p:pic>
      <p:sp>
        <p:nvSpPr>
          <p:cNvPr id="9220" name="矩形 3"/>
          <p:cNvSpPr/>
          <p:nvPr/>
        </p:nvSpPr>
        <p:spPr>
          <a:xfrm>
            <a:off x="4658995" y="5248593"/>
            <a:ext cx="1882775" cy="379412"/>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5" name="图片 4"/>
          <p:cNvPicPr>
            <a:picLocks noChangeAspect="1"/>
          </p:cNvPicPr>
          <p:nvPr/>
        </p:nvPicPr>
        <p:blipFill>
          <a:blip r:embed="rId3"/>
          <a:stretch>
            <a:fillRect/>
          </a:stretch>
        </p:blipFill>
        <p:spPr>
          <a:xfrm>
            <a:off x="1922780" y="1637665"/>
            <a:ext cx="4618990" cy="3990340"/>
          </a:xfrm>
          <a:prstGeom prst="rect">
            <a:avLst/>
          </a:prstGeom>
        </p:spPr>
      </p:pic>
      <p:pic>
        <p:nvPicPr>
          <p:cNvPr id="6" name="图片 5"/>
          <p:cNvPicPr>
            <a:picLocks noChangeAspect="1"/>
          </p:cNvPicPr>
          <p:nvPr/>
        </p:nvPicPr>
        <p:blipFill>
          <a:blip r:embed="rId4"/>
          <a:stretch>
            <a:fillRect/>
          </a:stretch>
        </p:blipFill>
        <p:spPr>
          <a:xfrm>
            <a:off x="-33655" y="1139190"/>
            <a:ext cx="9135110" cy="5166995"/>
          </a:xfrm>
          <a:prstGeom prst="rect">
            <a:avLst/>
          </a:prstGeom>
        </p:spPr>
      </p:pic>
      <p:sp>
        <p:nvSpPr>
          <p:cNvPr id="7" name="矩形 3"/>
          <p:cNvSpPr/>
          <p:nvPr/>
        </p:nvSpPr>
        <p:spPr>
          <a:xfrm>
            <a:off x="225425" y="3121025"/>
            <a:ext cx="1319530" cy="44513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8" name="矩形 3"/>
          <p:cNvSpPr/>
          <p:nvPr/>
        </p:nvSpPr>
        <p:spPr>
          <a:xfrm>
            <a:off x="1544955" y="1296035"/>
            <a:ext cx="3903980" cy="445135"/>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left)">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3"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3)">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ldLvl="0" animBg="1"/>
      <p:bldP spid="8"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9050" y="822325"/>
            <a:ext cx="9117965" cy="4926965"/>
          </a:xfrm>
          <a:prstGeom prst="rect">
            <a:avLst/>
          </a:prstGeom>
        </p:spPr>
      </p:pic>
      <p:sp>
        <p:nvSpPr>
          <p:cNvPr id="12291" name="矩形 4"/>
          <p:cNvSpPr/>
          <p:nvPr/>
        </p:nvSpPr>
        <p:spPr>
          <a:xfrm>
            <a:off x="7210425" y="1221423"/>
            <a:ext cx="1927225" cy="360362"/>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57347" name="文本框 12295"/>
          <p:cNvSpPr txBox="1"/>
          <p:nvPr/>
        </p:nvSpPr>
        <p:spPr>
          <a:xfrm>
            <a:off x="683895" y="404178"/>
            <a:ext cx="1541780" cy="417830"/>
          </a:xfrm>
          <a:prstGeom prst="rect">
            <a:avLst/>
          </a:prstGeom>
          <a:noFill/>
          <a:ln w="9525">
            <a:noFill/>
            <a:miter/>
          </a:ln>
        </p:spPr>
        <p:txBody>
          <a:bodyPr wrap="none" anchor="t">
            <a:spAutoFit/>
          </a:bodyPr>
          <a:p>
            <a:pPr marL="342900" lvl="0" indent="-342900" eaLnBrk="0" hangingPunct="0">
              <a:buFont typeface="Wingdings" panose="05000000000000000000" charset="0"/>
              <a:buChar char="n"/>
            </a:pPr>
            <a:r>
              <a:rPr lang="zh-CN" altLang="en-US" sz="2000" b="1" dirty="0">
                <a:latin typeface="微软雅黑" panose="020B0503020204020204" charset="-122"/>
                <a:ea typeface="微软雅黑" panose="020B0503020204020204" charset="-122"/>
                <a:sym typeface="微软雅黑" panose="020B0503020204020204" charset="-122"/>
              </a:rPr>
              <a:t>文献检索</a:t>
            </a:r>
            <a:endParaRPr lang="zh-CN" altLang="en-US" sz="2000" b="1" dirty="0">
              <a:latin typeface="微软雅黑" panose="020B0503020204020204" charset="-122"/>
              <a:ea typeface="微软雅黑" panose="020B0503020204020204" charset="-122"/>
              <a:sym typeface="微软雅黑" panose="020B0503020204020204" charset="-122"/>
            </a:endParaRPr>
          </a:p>
        </p:txBody>
      </p:sp>
      <p:pic>
        <p:nvPicPr>
          <p:cNvPr id="4" name="图片 3" descr="7"/>
          <p:cNvPicPr>
            <a:picLocks noChangeAspect="1"/>
          </p:cNvPicPr>
          <p:nvPr/>
        </p:nvPicPr>
        <p:blipFill>
          <a:blip r:embed="rId2"/>
          <a:srcRect/>
          <a:stretch>
            <a:fillRect/>
          </a:stretch>
        </p:blipFill>
        <p:spPr>
          <a:xfrm>
            <a:off x="7321233" y="1581785"/>
            <a:ext cx="1704975" cy="2505075"/>
          </a:xfrm>
          <a:prstGeom prst="rect">
            <a:avLst/>
          </a:prstGeom>
          <a:noFill/>
          <a:ln w="9525">
            <a:noFill/>
            <a:miter/>
          </a:ln>
        </p:spPr>
      </p:pic>
      <p:pic>
        <p:nvPicPr>
          <p:cNvPr id="3" name="图片 2"/>
          <p:cNvPicPr>
            <a:picLocks noChangeAspect="1"/>
          </p:cNvPicPr>
          <p:nvPr/>
        </p:nvPicPr>
        <p:blipFill>
          <a:blip r:embed="rId3"/>
          <a:stretch>
            <a:fillRect/>
          </a:stretch>
        </p:blipFill>
        <p:spPr>
          <a:xfrm>
            <a:off x="32385" y="1685290"/>
            <a:ext cx="9078595" cy="4859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filter="wheel(1)">
                                      <p:cBhvr>
                                        <p:cTn id="7" dur="10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1" name="矩形 4"/>
          <p:cNvSpPr/>
          <p:nvPr/>
        </p:nvSpPr>
        <p:spPr>
          <a:xfrm>
            <a:off x="1773238" y="4529455"/>
            <a:ext cx="1119187" cy="263525"/>
          </a:xfrm>
          <a:prstGeom prst="rect">
            <a:avLst/>
          </a:prstGeom>
          <a:noFill/>
          <a:ln w="28575" cap="flat" cmpd="sng">
            <a:solidFill>
              <a:schemeClr val="accent1"/>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58371" name="文本框 12295"/>
          <p:cNvSpPr txBox="1"/>
          <p:nvPr/>
        </p:nvSpPr>
        <p:spPr>
          <a:xfrm>
            <a:off x="683895" y="332423"/>
            <a:ext cx="1541780" cy="417830"/>
          </a:xfrm>
          <a:prstGeom prst="rect">
            <a:avLst/>
          </a:prstGeom>
          <a:noFill/>
          <a:ln w="9525">
            <a:noFill/>
            <a:miter/>
          </a:ln>
        </p:spPr>
        <p:txBody>
          <a:bodyPr wrap="none" anchor="t">
            <a:spAutoFit/>
          </a:bodyPr>
          <a:p>
            <a:pPr marL="342900" lvl="0" indent="-342900" eaLnBrk="0" hangingPunct="0">
              <a:buFont typeface="Wingdings" panose="05000000000000000000" charset="0"/>
              <a:buChar char="n"/>
            </a:pPr>
            <a:r>
              <a:rPr lang="zh-CN" altLang="en-US" sz="2000" b="1" dirty="0">
                <a:latin typeface="微软雅黑" panose="020B0503020204020204" charset="-122"/>
                <a:ea typeface="微软雅黑" panose="020B0503020204020204" charset="-122"/>
                <a:sym typeface="微软雅黑" panose="020B0503020204020204" charset="-122"/>
              </a:rPr>
              <a:t>批量下载</a:t>
            </a:r>
            <a:endParaRPr lang="zh-CN" altLang="en-US" sz="2000" b="1" dirty="0">
              <a:latin typeface="微软雅黑" panose="020B0503020204020204" charset="-122"/>
              <a:ea typeface="微软雅黑" panose="020B0503020204020204" charset="-122"/>
              <a:sym typeface="微软雅黑" panose="020B0503020204020204" charset="-122"/>
            </a:endParaRPr>
          </a:p>
        </p:txBody>
      </p:sp>
      <p:pic>
        <p:nvPicPr>
          <p:cNvPr id="3" name="图片 2"/>
          <p:cNvPicPr>
            <a:picLocks noChangeAspect="1"/>
          </p:cNvPicPr>
          <p:nvPr/>
        </p:nvPicPr>
        <p:blipFill>
          <a:blip r:embed="rId1"/>
          <a:stretch>
            <a:fillRect/>
          </a:stretch>
        </p:blipFill>
        <p:spPr>
          <a:xfrm>
            <a:off x="-6985" y="848995"/>
            <a:ext cx="9135110" cy="5237480"/>
          </a:xfrm>
          <a:prstGeom prst="rect">
            <a:avLst/>
          </a:prstGeom>
        </p:spPr>
      </p:pic>
      <p:sp>
        <p:nvSpPr>
          <p:cNvPr id="9220" name="矩形 3"/>
          <p:cNvSpPr/>
          <p:nvPr/>
        </p:nvSpPr>
        <p:spPr>
          <a:xfrm>
            <a:off x="2773045" y="3508375"/>
            <a:ext cx="1104900" cy="29972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4" name="图片 3"/>
          <p:cNvPicPr>
            <a:picLocks noChangeAspect="1"/>
          </p:cNvPicPr>
          <p:nvPr/>
        </p:nvPicPr>
        <p:blipFill>
          <a:blip r:embed="rId2"/>
          <a:stretch>
            <a:fillRect/>
          </a:stretch>
        </p:blipFill>
        <p:spPr>
          <a:xfrm>
            <a:off x="-7620" y="1195705"/>
            <a:ext cx="9135745" cy="4925060"/>
          </a:xfrm>
          <a:prstGeom prst="rect">
            <a:avLst/>
          </a:prstGeom>
        </p:spPr>
      </p:pic>
      <p:pic>
        <p:nvPicPr>
          <p:cNvPr id="8" name="图片 7"/>
          <p:cNvPicPr>
            <a:picLocks noChangeAspect="1"/>
          </p:cNvPicPr>
          <p:nvPr/>
        </p:nvPicPr>
        <p:blipFill>
          <a:blip r:embed="rId3"/>
          <a:stretch>
            <a:fillRect/>
          </a:stretch>
        </p:blipFill>
        <p:spPr>
          <a:xfrm>
            <a:off x="1382395" y="1196975"/>
            <a:ext cx="6114415" cy="4923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animEffect filter="wheel(1)">
                                      <p:cBhvr>
                                        <p:cTn id="7" dur="1000"/>
                                        <p:tgtEl>
                                          <p:spTgt spid="12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wipe(left)">
                                      <p:cBhvr>
                                        <p:cTn id="12" dur="500"/>
                                        <p:tgtEl>
                                          <p:spTgt spid="92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ldLvl="0" animBg="1"/>
      <p:bldP spid="9220"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4925" y="848360"/>
            <a:ext cx="9213850" cy="4863465"/>
          </a:xfrm>
          <a:prstGeom prst="rect">
            <a:avLst/>
          </a:prstGeom>
        </p:spPr>
      </p:pic>
      <p:sp>
        <p:nvSpPr>
          <p:cNvPr id="14340" name="矩形 14339"/>
          <p:cNvSpPr/>
          <p:nvPr/>
        </p:nvSpPr>
        <p:spPr>
          <a:xfrm>
            <a:off x="787400" y="963930"/>
            <a:ext cx="561975" cy="287655"/>
          </a:xfrm>
          <a:prstGeom prst="rect">
            <a:avLst/>
          </a:prstGeom>
          <a:noFill/>
          <a:ln w="22225" cap="flat" cmpd="sng">
            <a:solidFill>
              <a:srgbClr val="FF0000"/>
            </a:solidFill>
            <a:prstDash val="solid"/>
            <a:miter/>
            <a:headEnd type="none" w="med" len="med"/>
            <a:tailEnd type="none" w="med" len="med"/>
          </a:ln>
        </p:spPr>
        <p:txBody>
          <a:bodyPr anchor="t"/>
          <a:p>
            <a:pPr lvl="0"/>
            <a:endParaRPr lang="zh-CN" altLang="en-US">
              <a:ea typeface="宋体" panose="02010600030101010101" pitchFamily="2" charset="-122"/>
            </a:endParaRPr>
          </a:p>
        </p:txBody>
      </p:sp>
      <p:grpSp>
        <p:nvGrpSpPr>
          <p:cNvPr id="6" name="组合 5"/>
          <p:cNvGrpSpPr/>
          <p:nvPr/>
        </p:nvGrpSpPr>
        <p:grpSpPr>
          <a:xfrm>
            <a:off x="47625" y="1251268"/>
            <a:ext cx="1609725" cy="3375025"/>
            <a:chOff x="200" y="2868"/>
            <a:chExt cx="2536" cy="5314"/>
          </a:xfrm>
        </p:grpSpPr>
        <p:pic>
          <p:nvPicPr>
            <p:cNvPr id="60426" name="图片 2" descr="112"/>
            <p:cNvPicPr>
              <a:picLocks noChangeAspect="1"/>
            </p:cNvPicPr>
            <p:nvPr/>
          </p:nvPicPr>
          <p:blipFill>
            <a:blip r:embed="rId2"/>
            <a:srcRect/>
            <a:stretch>
              <a:fillRect/>
            </a:stretch>
          </p:blipFill>
          <p:spPr>
            <a:xfrm>
              <a:off x="200" y="2868"/>
              <a:ext cx="2536" cy="5314"/>
            </a:xfrm>
            <a:prstGeom prst="rect">
              <a:avLst/>
            </a:prstGeom>
            <a:noFill/>
            <a:ln w="9525" cap="flat" cmpd="sng">
              <a:solidFill>
                <a:schemeClr val="accent1"/>
              </a:solidFill>
              <a:prstDash val="solid"/>
              <a:miter/>
              <a:headEnd type="none" w="med" len="med"/>
              <a:tailEnd type="none" w="med" len="med"/>
            </a:ln>
          </p:spPr>
        </p:pic>
        <p:sp>
          <p:nvSpPr>
            <p:cNvPr id="5" name="矩形 4"/>
            <p:cNvSpPr/>
            <p:nvPr/>
          </p:nvSpPr>
          <p:spPr>
            <a:xfrm>
              <a:off x="275" y="4942"/>
              <a:ext cx="2324" cy="456"/>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grpSp>
      <p:pic>
        <p:nvPicPr>
          <p:cNvPr id="3" name="图片 2"/>
          <p:cNvPicPr>
            <a:picLocks noChangeAspect="1"/>
          </p:cNvPicPr>
          <p:nvPr/>
        </p:nvPicPr>
        <p:blipFill>
          <a:blip r:embed="rId3"/>
          <a:stretch>
            <a:fillRect/>
          </a:stretch>
        </p:blipFill>
        <p:spPr>
          <a:xfrm>
            <a:off x="1481455" y="1543685"/>
            <a:ext cx="6476365" cy="4076065"/>
          </a:xfrm>
          <a:prstGeom prst="rect">
            <a:avLst/>
          </a:prstGeom>
        </p:spPr>
      </p:pic>
      <p:sp>
        <p:nvSpPr>
          <p:cNvPr id="14341" name="矩形 14340"/>
          <p:cNvSpPr/>
          <p:nvPr/>
        </p:nvSpPr>
        <p:spPr>
          <a:xfrm>
            <a:off x="2212975" y="2470785"/>
            <a:ext cx="2570480" cy="1700530"/>
          </a:xfrm>
          <a:prstGeom prst="rect">
            <a:avLst/>
          </a:prstGeom>
          <a:noFill/>
          <a:ln w="22225" cap="flat" cmpd="sng">
            <a:solidFill>
              <a:srgbClr val="FF0000"/>
            </a:solidFill>
            <a:prstDash val="solid"/>
            <a:bevel/>
            <a:headEnd type="none" w="med" len="med"/>
            <a:tailEnd type="none" w="med" len="med"/>
          </a:ln>
        </p:spPr>
        <p:txBody>
          <a:bodyPr anchor="t"/>
          <a:p>
            <a:pPr lvl="0"/>
            <a:endParaRPr lang="zh-CN" altLang="en-US">
              <a:ea typeface="宋体" panose="02010600030101010101" pitchFamily="2" charset="-122"/>
            </a:endParaRPr>
          </a:p>
        </p:txBody>
      </p:sp>
      <p:sp>
        <p:nvSpPr>
          <p:cNvPr id="60419" name="文本框 13313"/>
          <p:cNvSpPr txBox="1"/>
          <p:nvPr/>
        </p:nvSpPr>
        <p:spPr>
          <a:xfrm>
            <a:off x="539115" y="332740"/>
            <a:ext cx="1541780" cy="417830"/>
          </a:xfrm>
          <a:prstGeom prst="rect">
            <a:avLst/>
          </a:prstGeom>
          <a:noFill/>
          <a:ln w="9525">
            <a:noFill/>
            <a:miter/>
          </a:ln>
        </p:spPr>
        <p:txBody>
          <a:bodyPr wrap="none" anchor="t">
            <a:spAutoFit/>
          </a:bodyPr>
          <a:p>
            <a:pPr marL="342900" lvl="0" indent="-342900" eaLnBrk="0" hangingPunct="0">
              <a:buFont typeface="Wingdings" panose="05000000000000000000" charset="0"/>
              <a:buChar char="n"/>
            </a:pPr>
            <a:r>
              <a:rPr lang="zh-CN" altLang="zh-CN" sz="2000" b="1" dirty="0">
                <a:latin typeface="微软雅黑" panose="020B0503020204020204" charset="-122"/>
                <a:ea typeface="微软雅黑" panose="020B0503020204020204" charset="-122"/>
                <a:sym typeface="微软雅黑" panose="020B0503020204020204" charset="-122"/>
              </a:rPr>
              <a:t>对比阅读</a:t>
            </a:r>
            <a:endParaRPr lang="zh-CN" altLang="zh-CN" sz="2000" b="1" dirty="0">
              <a:latin typeface="微软雅黑" panose="020B0503020204020204" charset="-122"/>
              <a:ea typeface="微软雅黑" panose="020B0503020204020204" charset="-122"/>
              <a:sym typeface="微软雅黑" panose="020B0503020204020204" charset="-122"/>
            </a:endParaRPr>
          </a:p>
        </p:txBody>
      </p:sp>
      <p:pic>
        <p:nvPicPr>
          <p:cNvPr id="4" name="图片 3"/>
          <p:cNvPicPr>
            <a:picLocks noChangeAspect="1"/>
          </p:cNvPicPr>
          <p:nvPr/>
        </p:nvPicPr>
        <p:blipFill>
          <a:blip r:embed="rId4"/>
          <a:stretch>
            <a:fillRect/>
          </a:stretch>
        </p:blipFill>
        <p:spPr>
          <a:xfrm>
            <a:off x="36830" y="1251585"/>
            <a:ext cx="9121140" cy="4771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341"/>
                                        </p:tgtEl>
                                        <p:attrNameLst>
                                          <p:attrName>style.visibility</p:attrName>
                                        </p:attrNameLst>
                                      </p:cBhvr>
                                      <p:to>
                                        <p:strVal val="visible"/>
                                      </p:to>
                                    </p:set>
                                    <p:animEffect transition="in" filter="blinds(horizontal)">
                                      <p:cBhvr>
                                        <p:cTn id="23" dur="500"/>
                                        <p:tgtEl>
                                          <p:spTgt spid="1434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6387" name="表格占位符 16386"/>
          <p:cNvGraphicFramePr>
            <a:graphicFrameLocks noGrp="1"/>
          </p:cNvGraphicFramePr>
          <p:nvPr>
            <p:ph type="tbl" idx="1"/>
          </p:nvPr>
        </p:nvGraphicFramePr>
        <p:xfrm>
          <a:off x="409575" y="849948"/>
          <a:ext cx="8166100" cy="3687445"/>
        </p:xfrm>
        <a:graphic>
          <a:graphicData uri="http://schemas.openxmlformats.org/drawingml/2006/table">
            <a:tbl>
              <a:tblPr/>
              <a:tblGrid>
                <a:gridCol w="1224915"/>
                <a:gridCol w="1511935"/>
                <a:gridCol w="1238885"/>
                <a:gridCol w="1242695"/>
                <a:gridCol w="1584325"/>
                <a:gridCol w="1363345"/>
              </a:tblGrid>
              <a:tr h="542925">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资源类型</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文献产出起讫</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文献量</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资源类型</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文献产出起讫</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rPr>
                        <a:t>文献量</a:t>
                      </a:r>
                      <a:endParaRPr lang="zh-CN" altLang="en-US" sz="1800" b="1"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0" marR="0" marT="0" marB="0" anchor="ctr" anchorCtr="1">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solidFill>
                      <a:srgbClr val="92D050"/>
                    </a:solidFill>
                  </a:tcPr>
                </a:tc>
              </a:tr>
              <a:tr h="428625">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学术期刊</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1915</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4</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700</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年鉴</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1912</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22</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94</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41325">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rPr>
                        <a:t>特色期刊</a:t>
                      </a:r>
                      <a:endPar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1937年至今</a:t>
                      </a:r>
                      <a:endPar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1</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000万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工具书</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1973</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2</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000万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43865">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博士</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1984</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30</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中国专利</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1985</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1491</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40055">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硕士</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1984</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2</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80</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海外专利</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1970年至今</a:t>
                      </a:r>
                      <a:endPar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6341</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39420">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rPr>
                        <a:t>中国会议</a:t>
                      </a:r>
                      <a:endPar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1953</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208</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rPr>
                        <a:t>标准全文</a:t>
                      </a:r>
                      <a:endPar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1950年至今</a:t>
                      </a:r>
                      <a:endPar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6万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68630">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rPr>
                        <a:t>国际会议</a:t>
                      </a:r>
                      <a:endParaRPr lang="zh-CN" altLang="en-US" sz="1800" b="1" u="none" dirty="0">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1981年至今</a:t>
                      </a:r>
                      <a:endPar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67</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标准题录</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1901</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65</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r h="482600">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报纸</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2000</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1</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461</a:t>
                      </a:r>
                      <a:r>
                        <a:rPr lang="zh-CN" altLang="en-US" sz="1800" u="none" dirty="0">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dirty="0">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28575" cap="flat" cmpd="sng">
                      <a:solidFill>
                        <a:schemeClr val="tx1"/>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rPr>
                        <a:t>科技成果</a:t>
                      </a:r>
                      <a:endParaRPr lang="zh-CN" altLang="en-US" sz="1800" b="1" u="none">
                        <a:solidFill>
                          <a:srgbClr val="92D050"/>
                        </a:solidFill>
                        <a:latin typeface="微软雅黑" panose="020B0503020204020204" charset="-122"/>
                        <a:ea typeface="微软雅黑" panose="020B0503020204020204" charset="-122"/>
                        <a:sym typeface="宋体" panose="02010600030101010101" pitchFamily="2" charset="-122"/>
                      </a:endParaRPr>
                    </a:p>
                  </a:txBody>
                  <a:tcPr marL="90163" marR="90163" marT="46990" marB="46990">
                    <a:lnL w="28575" cap="flat" cmpd="sng">
                      <a:solidFill>
                        <a:schemeClr val="tx1"/>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1978</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年至今</a:t>
                      </a:r>
                      <a:endPar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c>
                  <a:txBody>
                    <a:bodyPr/>
                    <a:lstStyle>
                      <a:lvl1pPr marL="357505" lvl="0" indent="-357505" algn="just" defTabSz="914400" eaLnBrk="1" fontAlgn="base" latinLnBrk="0" hangingPunct="1">
                        <a:lnSpc>
                          <a:spcPct val="110000"/>
                        </a:lnSpc>
                        <a:spcBef>
                          <a:spcPts val="600"/>
                        </a:spcBef>
                        <a:spcAft>
                          <a:spcPct val="0"/>
                        </a:spcAft>
                        <a:buClr>
                          <a:schemeClr val="accent1"/>
                        </a:buClr>
                        <a:buSzPct val="80000"/>
                        <a:buFont typeface="Wingdings 2" panose="05020102010507070707" pitchFamily="18" charset="2"/>
                        <a:buChar char=""/>
                        <a:defRPr sz="2000" b="0" i="0" u="none" kern="1200" baseline="0">
                          <a:solidFill>
                            <a:schemeClr val="accent1"/>
                          </a:solidFill>
                          <a:latin typeface="幼圆" panose="02010509060101010101" pitchFamily="49" charset="-122"/>
                          <a:ea typeface="幼圆" panose="02010509060101010101" pitchFamily="49" charset="-122"/>
                        </a:defRPr>
                      </a:lvl1pPr>
                      <a:lvl2pPr lvl="1" algn="l">
                        <a:lnSpc>
                          <a:spcPct val="120000"/>
                        </a:lnSpc>
                        <a:spcBef>
                          <a:spcPct val="0"/>
                        </a:spcBef>
                        <a:spcAft>
                          <a:spcPts val="600"/>
                        </a:spcAft>
                        <a:buClr>
                          <a:srgbClr val="CAA7A3"/>
                        </a:buClr>
                        <a:buFont typeface="幼圆" panose="02010509060101010101" pitchFamily="49" charset="-122"/>
                        <a:defRPr sz="1400" kern="1200">
                          <a:solidFill>
                            <a:schemeClr val="tx1"/>
                          </a:solidFill>
                        </a:defRPr>
                      </a:lvl2pPr>
                      <a:lvl3pPr marL="1143000" lvl="2" indent="-228600" algn="l">
                        <a:lnSpc>
                          <a:spcPct val="90000"/>
                        </a:lnSpc>
                        <a:spcBef>
                          <a:spcPts val="500"/>
                        </a:spcBef>
                        <a:spcAft>
                          <a:spcPct val="0"/>
                        </a:spcAft>
                        <a:buFont typeface="Arial" panose="020B0604020202020204" pitchFamily="34" charset="0"/>
                        <a:defRPr sz="1800" kern="1200">
                          <a:latin typeface="Arial" panose="020B0604020202020204" pitchFamily="34" charset="0"/>
                        </a:defRPr>
                      </a:lvl3pPr>
                      <a:lvl4pPr marL="1600200" lvl="3" indent="-228600" algn="l">
                        <a:defRPr sz="1600" kern="1200"/>
                      </a:lvl4pPr>
                      <a:lvl5pPr marL="2057400" lvl="4" indent="-228600" algn="l">
                        <a:defRPr sz="1600" kern="1200"/>
                      </a:lvl5pPr>
                    </a:lstStyle>
                    <a:p>
                      <a:pPr marL="0" lvl="0" indent="0" algn="ctr">
                        <a:buNone/>
                      </a:pP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72</a:t>
                      </a:r>
                      <a:r>
                        <a:rPr lang="zh-CN" altLang="en-US" sz="1800" u="none">
                          <a:solidFill>
                            <a:schemeClr val="tx1"/>
                          </a:solidFill>
                          <a:latin typeface="微软雅黑" panose="020B0503020204020204" charset="-122"/>
                          <a:ea typeface="微软雅黑" panose="020B0503020204020204" charset="-122"/>
                          <a:sym typeface="宋体" panose="02010600030101010101" pitchFamily="2" charset="-122"/>
                        </a:rPr>
                        <a:t>万</a:t>
                      </a:r>
                      <a:r>
                        <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rPr>
                        <a:t>+</a:t>
                      </a:r>
                      <a:endParaRPr lang="en-US" altLang="zh-CN" sz="1800" u="none">
                        <a:solidFill>
                          <a:schemeClr val="tx1"/>
                        </a:solidFill>
                        <a:latin typeface="微软雅黑" panose="020B0503020204020204" charset="-122"/>
                        <a:ea typeface="微软雅黑" panose="020B0503020204020204" charset="-122"/>
                        <a:sym typeface="宋体" panose="02010600030101010101" pitchFamily="2" charset="-122"/>
                      </a:endParaRPr>
                    </a:p>
                  </a:txBody>
                  <a:tcPr marL="91433" marR="91433">
                    <a:lnL w="6350" cap="flat" cmpd="sng">
                      <a:solidFill>
                        <a:srgbClr val="080000"/>
                      </a:solidFill>
                      <a:prstDash val="solid"/>
                      <a:headEnd type="none" w="med" len="med"/>
                      <a:tailEnd type="none" w="med" len="med"/>
                    </a:lnL>
                    <a:lnR w="6350" cap="flat" cmpd="sng">
                      <a:solidFill>
                        <a:srgbClr val="080000"/>
                      </a:solidFill>
                      <a:prstDash val="solid"/>
                      <a:headEnd type="none" w="med" len="med"/>
                      <a:tailEnd type="none" w="med" len="med"/>
                    </a:lnR>
                    <a:lnT w="6350" cap="flat" cmpd="sng">
                      <a:solidFill>
                        <a:srgbClr val="080000"/>
                      </a:solidFill>
                      <a:prstDash val="solid"/>
                      <a:headEnd type="none" w="med" len="med"/>
                      <a:tailEnd type="none" w="med" len="med"/>
                    </a:lnT>
                    <a:lnB w="63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8196" name="TextBox 23"/>
          <p:cNvSpPr/>
          <p:nvPr/>
        </p:nvSpPr>
        <p:spPr>
          <a:xfrm>
            <a:off x="2339975" y="4739323"/>
            <a:ext cx="6375400" cy="387350"/>
          </a:xfrm>
          <a:prstGeom prst="rect">
            <a:avLst/>
          </a:prstGeom>
          <a:noFill/>
          <a:ln w="9525" cap="flat" cmpd="sng">
            <a:solidFill>
              <a:schemeClr val="accent1"/>
            </a:solidFill>
            <a:prstDash val="solid"/>
            <a:miter/>
            <a:headEnd type="none" w="med" len="med"/>
            <a:tailEnd type="none" w="med" len="med"/>
          </a:ln>
        </p:spPr>
        <p:txBody>
          <a:bodyPr lIns="90170" tIns="46990" rIns="90170" bIns="46990" anchor="t">
            <a:spAutoFit/>
          </a:bodyPr>
          <a:p>
            <a:pPr lvl="0" indent="0" eaLnBrk="1" hangingPunct="1"/>
            <a:r>
              <a:rPr lang="zh-CN" altLang="en-US" b="1" dirty="0">
                <a:latin typeface="微软雅黑" panose="020B0503020204020204" charset="-122"/>
                <a:ea typeface="微软雅黑" panose="020B0503020204020204" charset="-122"/>
                <a:sym typeface="微软雅黑" panose="020B0503020204020204" charset="-122"/>
              </a:rPr>
              <a:t>10大专辑、168专题，涵盖自然科学、人文社科所有学科领域。</a:t>
            </a:r>
            <a:endParaRPr lang="zh-CN" altLang="en-US" b="1" dirty="0">
              <a:latin typeface="微软雅黑" panose="020B0503020204020204" charset="-122"/>
              <a:ea typeface="微软雅黑" panose="020B0503020204020204" charset="-122"/>
              <a:sym typeface="微软雅黑" panose="020B0503020204020204" charset="-122"/>
            </a:endParaRPr>
          </a:p>
        </p:txBody>
      </p:sp>
      <p:sp>
        <p:nvSpPr>
          <p:cNvPr id="8197" name="TextBox 23"/>
          <p:cNvSpPr/>
          <p:nvPr/>
        </p:nvSpPr>
        <p:spPr>
          <a:xfrm>
            <a:off x="2312988" y="5260023"/>
            <a:ext cx="6402387" cy="661670"/>
          </a:xfrm>
          <a:prstGeom prst="rect">
            <a:avLst/>
          </a:prstGeom>
          <a:noFill/>
          <a:ln w="9525" cap="flat" cmpd="sng">
            <a:solidFill>
              <a:schemeClr val="accent1"/>
            </a:solidFill>
            <a:prstDash val="solid"/>
            <a:miter/>
            <a:headEnd type="none" w="med" len="med"/>
            <a:tailEnd type="none" w="med" len="med"/>
          </a:ln>
        </p:spPr>
        <p:txBody>
          <a:bodyPr lIns="90170" tIns="46990" rIns="90170" bIns="46990" anchor="t">
            <a:spAutoFit/>
          </a:bodyPr>
          <a:p>
            <a:pPr lvl="0" indent="0" eaLnBrk="1" hangingPunct="1"/>
            <a:r>
              <a:rPr lang="zh-CN" altLang="en-US" b="1" dirty="0">
                <a:latin typeface="微软雅黑" panose="020B0503020204020204" charset="-122"/>
                <a:ea typeface="微软雅黑" panose="020B0503020204020204" charset="-122"/>
                <a:sym typeface="微软雅黑" panose="020B0503020204020204" charset="-122"/>
              </a:rPr>
              <a:t>       期刊大全、会议导航、博硕士学位授予单位导航、报纸导航、年鉴导航、工具书导航、机构导航等</a:t>
            </a:r>
            <a:endParaRPr lang="zh-CN" altLang="en-US" b="1" dirty="0">
              <a:latin typeface="微软雅黑" panose="020B0503020204020204" charset="-122"/>
              <a:ea typeface="微软雅黑" panose="020B0503020204020204" charset="-122"/>
              <a:sym typeface="微软雅黑" panose="020B0503020204020204" charset="-122"/>
            </a:endParaRPr>
          </a:p>
        </p:txBody>
      </p:sp>
      <p:grpSp>
        <p:nvGrpSpPr>
          <p:cNvPr id="6" name="组合 5"/>
          <p:cNvGrpSpPr/>
          <p:nvPr/>
        </p:nvGrpSpPr>
        <p:grpSpPr>
          <a:xfrm>
            <a:off x="541338" y="4747260"/>
            <a:ext cx="1654175" cy="407988"/>
            <a:chOff x="1078" y="8042"/>
            <a:chExt cx="2606" cy="642"/>
          </a:xfrm>
        </p:grpSpPr>
        <p:sp>
          <p:nvSpPr>
            <p:cNvPr id="120903" name="Freeform 23"/>
            <p:cNvSpPr/>
            <p:nvPr/>
          </p:nvSpPr>
          <p:spPr>
            <a:xfrm>
              <a:off x="1232" y="8412"/>
              <a:ext cx="2299" cy="272"/>
            </a:xfrm>
            <a:custGeom>
              <a:avLst/>
              <a:gdLst/>
              <a:ahLst/>
              <a:cxnLst>
                <a:cxn ang="0">
                  <a:pos x="2299" y="272"/>
                </a:cxn>
                <a:cxn ang="0">
                  <a:pos x="2291" y="270"/>
                </a:cxn>
                <a:cxn ang="0">
                  <a:pos x="2258" y="266"/>
                </a:cxn>
                <a:cxn ang="0">
                  <a:pos x="2205" y="259"/>
                </a:cxn>
                <a:cxn ang="0">
                  <a:pos x="2131" y="250"/>
                </a:cxn>
                <a:cxn ang="0">
                  <a:pos x="2036" y="240"/>
                </a:cxn>
                <a:cxn ang="0">
                  <a:pos x="1925" y="229"/>
                </a:cxn>
                <a:cxn ang="0">
                  <a:pos x="1798" y="220"/>
                </a:cxn>
                <a:cxn ang="0">
                  <a:pos x="1654" y="212"/>
                </a:cxn>
                <a:cxn ang="0">
                  <a:pos x="1498" y="205"/>
                </a:cxn>
                <a:cxn ang="0">
                  <a:pos x="1326" y="199"/>
                </a:cxn>
                <a:cxn ang="0">
                  <a:pos x="1141" y="199"/>
                </a:cxn>
                <a:cxn ang="0">
                  <a:pos x="957" y="199"/>
                </a:cxn>
                <a:cxn ang="0">
                  <a:pos x="788" y="205"/>
                </a:cxn>
                <a:cxn ang="0">
                  <a:pos x="632" y="212"/>
                </a:cxn>
                <a:cxn ang="0">
                  <a:pos x="489" y="220"/>
                </a:cxn>
                <a:cxn ang="0">
                  <a:pos x="365" y="229"/>
                </a:cxn>
                <a:cxn ang="0">
                  <a:pos x="259" y="240"/>
                </a:cxn>
                <a:cxn ang="0">
                  <a:pos x="168" y="250"/>
                </a:cxn>
                <a:cxn ang="0">
                  <a:pos x="94" y="259"/>
                </a:cxn>
                <a:cxn ang="0">
                  <a:pos x="41" y="266"/>
                </a:cxn>
                <a:cxn ang="0">
                  <a:pos x="12" y="270"/>
                </a:cxn>
                <a:cxn ang="0">
                  <a:pos x="0" y="272"/>
                </a:cxn>
                <a:cxn ang="0">
                  <a:pos x="0" y="67"/>
                </a:cxn>
                <a:cxn ang="0">
                  <a:pos x="1150" y="0"/>
                </a:cxn>
                <a:cxn ang="0">
                  <a:pos x="2299" y="67"/>
                </a:cxn>
                <a:cxn ang="0">
                  <a:pos x="2299" y="272"/>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000000"/>
            </a:solidFill>
            <a:ln w="9525">
              <a:noFill/>
            </a:ln>
          </p:spPr>
          <p:txBody>
            <a:bodyPr/>
            <a:p>
              <a:endParaRPr lang="zh-CN" altLang="en-US"/>
            </a:p>
          </p:txBody>
        </p:sp>
        <p:sp>
          <p:nvSpPr>
            <p:cNvPr id="120904" name="Rectangle 24"/>
            <p:cNvSpPr/>
            <p:nvPr/>
          </p:nvSpPr>
          <p:spPr>
            <a:xfrm>
              <a:off x="1078" y="8042"/>
              <a:ext cx="2607" cy="563"/>
            </a:xfrm>
            <a:prstGeom prst="rect">
              <a:avLst/>
            </a:prstGeom>
            <a:gradFill rotWithShape="1">
              <a:gsLst>
                <a:gs pos="0">
                  <a:srgbClr val="DAE3F3"/>
                </a:gs>
                <a:gs pos="100000">
                  <a:srgbClr val="92D050"/>
                </a:gs>
              </a:gsLst>
              <a:lin ang="18900000" scaled="1"/>
              <a:tileRect/>
            </a:gradFill>
            <a:ln w="9525">
              <a:noFill/>
            </a:ln>
          </p:spPr>
          <p:txBody>
            <a:bodyPr wrap="none" anchor="ctr"/>
            <a:p>
              <a:pPr lvl="0" indent="0" algn="ctr" eaLnBrk="1" hangingPunct="1"/>
              <a:r>
                <a:rPr lang="zh-CN" altLang="en-US" b="1" dirty="0">
                  <a:latin typeface="Arial" panose="020B0604020202020204" pitchFamily="34" charset="0"/>
                  <a:ea typeface="宋体" panose="02010600030101010101" pitchFamily="2" charset="-122"/>
                </a:rPr>
                <a:t>学科范围</a:t>
              </a:r>
              <a:endParaRPr lang="zh-CN" altLang="en-US" b="1" dirty="0">
                <a:latin typeface="Arial" panose="020B0604020202020204" pitchFamily="34" charset="0"/>
                <a:ea typeface="宋体" panose="02010600030101010101" pitchFamily="2" charset="-122"/>
              </a:endParaRPr>
            </a:p>
          </p:txBody>
        </p:sp>
      </p:grpSp>
      <p:grpSp>
        <p:nvGrpSpPr>
          <p:cNvPr id="7" name="组合 6"/>
          <p:cNvGrpSpPr/>
          <p:nvPr/>
        </p:nvGrpSpPr>
        <p:grpSpPr>
          <a:xfrm>
            <a:off x="541338" y="5410835"/>
            <a:ext cx="1654175" cy="409575"/>
            <a:chOff x="1078" y="9199"/>
            <a:chExt cx="2606" cy="645"/>
          </a:xfrm>
        </p:grpSpPr>
        <p:sp>
          <p:nvSpPr>
            <p:cNvPr id="120906" name="Freeform 23"/>
            <p:cNvSpPr/>
            <p:nvPr/>
          </p:nvSpPr>
          <p:spPr>
            <a:xfrm>
              <a:off x="1232" y="9570"/>
              <a:ext cx="2298" cy="274"/>
            </a:xfrm>
            <a:custGeom>
              <a:avLst/>
              <a:gdLst/>
              <a:ahLst/>
              <a:cxnLst>
                <a:cxn ang="0">
                  <a:pos x="2298" y="274"/>
                </a:cxn>
                <a:cxn ang="0">
                  <a:pos x="2290" y="272"/>
                </a:cxn>
                <a:cxn ang="0">
                  <a:pos x="2257" y="267"/>
                </a:cxn>
                <a:cxn ang="0">
                  <a:pos x="2204" y="261"/>
                </a:cxn>
                <a:cxn ang="0">
                  <a:pos x="2130" y="252"/>
                </a:cxn>
                <a:cxn ang="0">
                  <a:pos x="2035" y="241"/>
                </a:cxn>
                <a:cxn ang="0">
                  <a:pos x="1925" y="231"/>
                </a:cxn>
                <a:cxn ang="0">
                  <a:pos x="1797" y="222"/>
                </a:cxn>
                <a:cxn ang="0">
                  <a:pos x="1654" y="213"/>
                </a:cxn>
                <a:cxn ang="0">
                  <a:pos x="1498" y="207"/>
                </a:cxn>
                <a:cxn ang="0">
                  <a:pos x="1325" y="200"/>
                </a:cxn>
                <a:cxn ang="0">
                  <a:pos x="1141" y="200"/>
                </a:cxn>
                <a:cxn ang="0">
                  <a:pos x="956" y="200"/>
                </a:cxn>
                <a:cxn ang="0">
                  <a:pos x="788" y="207"/>
                </a:cxn>
                <a:cxn ang="0">
                  <a:pos x="632" y="213"/>
                </a:cxn>
                <a:cxn ang="0">
                  <a:pos x="488" y="222"/>
                </a:cxn>
                <a:cxn ang="0">
                  <a:pos x="365" y="231"/>
                </a:cxn>
                <a:cxn ang="0">
                  <a:pos x="259" y="241"/>
                </a:cxn>
                <a:cxn ang="0">
                  <a:pos x="168" y="252"/>
                </a:cxn>
                <a:cxn ang="0">
                  <a:pos x="94" y="261"/>
                </a:cxn>
                <a:cxn ang="0">
                  <a:pos x="41" y="267"/>
                </a:cxn>
                <a:cxn ang="0">
                  <a:pos x="12" y="272"/>
                </a:cxn>
                <a:cxn ang="0">
                  <a:pos x="0" y="274"/>
                </a:cxn>
                <a:cxn ang="0">
                  <a:pos x="0" y="67"/>
                </a:cxn>
                <a:cxn ang="0">
                  <a:pos x="1149" y="0"/>
                </a:cxn>
                <a:cxn ang="0">
                  <a:pos x="2298" y="67"/>
                </a:cxn>
                <a:cxn ang="0">
                  <a:pos x="2298" y="274"/>
                </a:cxn>
              </a:cxnLst>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000000"/>
            </a:solidFill>
            <a:ln w="9525">
              <a:noFill/>
            </a:ln>
          </p:spPr>
          <p:txBody>
            <a:bodyPr/>
            <a:p>
              <a:endParaRPr lang="zh-CN" altLang="en-US"/>
            </a:p>
          </p:txBody>
        </p:sp>
        <p:sp>
          <p:nvSpPr>
            <p:cNvPr id="120907" name="Rectangle 24"/>
            <p:cNvSpPr/>
            <p:nvPr/>
          </p:nvSpPr>
          <p:spPr>
            <a:xfrm>
              <a:off x="1078" y="9199"/>
              <a:ext cx="2606" cy="566"/>
            </a:xfrm>
            <a:prstGeom prst="rect">
              <a:avLst/>
            </a:prstGeom>
            <a:gradFill rotWithShape="1">
              <a:gsLst>
                <a:gs pos="0">
                  <a:srgbClr val="FFFF66"/>
                </a:gs>
                <a:gs pos="100000">
                  <a:srgbClr val="FFC000"/>
                </a:gs>
              </a:gsLst>
              <a:lin ang="18900000" scaled="1"/>
              <a:tileRect/>
            </a:gradFill>
            <a:ln w="9525">
              <a:noFill/>
            </a:ln>
          </p:spPr>
          <p:txBody>
            <a:bodyPr wrap="none" anchor="ctr"/>
            <a:p>
              <a:pPr lvl="0" indent="0" algn="ctr" eaLnBrk="1" hangingPunct="1"/>
              <a:r>
                <a:rPr lang="zh-CN" altLang="en-US" b="1" dirty="0">
                  <a:latin typeface="Arial" panose="020B0604020202020204" pitchFamily="34" charset="0"/>
                  <a:ea typeface="宋体" panose="02010600030101010101" pitchFamily="2" charset="-122"/>
                </a:rPr>
                <a:t>特色导航</a:t>
              </a:r>
              <a:endParaRPr lang="zh-CN" altLang="en-US" b="1"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wipe(left)">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wipe(left)">
                                      <p:cBhvr>
                                        <p:cTn id="22"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ldLvl="0" animBg="1"/>
      <p:bldP spid="819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700" y="1125855"/>
            <a:ext cx="9170035" cy="5068570"/>
          </a:xfrm>
          <a:prstGeom prst="rect">
            <a:avLst/>
          </a:prstGeom>
        </p:spPr>
      </p:pic>
      <p:sp>
        <p:nvSpPr>
          <p:cNvPr id="60419" name="文本框 13313"/>
          <p:cNvSpPr txBox="1"/>
          <p:nvPr/>
        </p:nvSpPr>
        <p:spPr>
          <a:xfrm>
            <a:off x="590550" y="625316"/>
            <a:ext cx="1541780" cy="417830"/>
          </a:xfrm>
          <a:prstGeom prst="rect">
            <a:avLst/>
          </a:prstGeom>
          <a:noFill/>
          <a:ln w="9525">
            <a:noFill/>
            <a:miter/>
          </a:ln>
        </p:spPr>
        <p:txBody>
          <a:bodyPr wrap="none" anchor="t">
            <a:spAutoFit/>
          </a:bodyPr>
          <a:p>
            <a:pPr marL="342900" lvl="0" indent="-342900" eaLnBrk="0" hangingPunct="0">
              <a:buFont typeface="Wingdings" panose="05000000000000000000" charset="0"/>
              <a:buChar char="n"/>
            </a:pPr>
            <a:r>
              <a:rPr lang="zh-CN" altLang="zh-CN" sz="2000" b="1" dirty="0">
                <a:solidFill>
                  <a:srgbClr val="000000"/>
                </a:solidFill>
                <a:latin typeface="微软雅黑" panose="020B0503020204020204" charset="-122"/>
                <a:ea typeface="微软雅黑" panose="020B0503020204020204" charset="-122"/>
                <a:sym typeface="微软雅黑" panose="020B0503020204020204" charset="-122"/>
              </a:rPr>
              <a:t>记录笔记</a:t>
            </a:r>
            <a:endParaRPr lang="zh-CN" altLang="zh-CN"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b="5384"/>
          <a:stretch>
            <a:fillRect/>
          </a:stretch>
        </p:blipFill>
        <p:spPr>
          <a:xfrm>
            <a:off x="2540" y="1109980"/>
            <a:ext cx="9109075" cy="4575810"/>
          </a:xfrm>
          <a:prstGeom prst="rect">
            <a:avLst/>
          </a:prstGeom>
        </p:spPr>
      </p:pic>
      <p:sp>
        <p:nvSpPr>
          <p:cNvPr id="60419" name="文本框 13313"/>
          <p:cNvSpPr txBox="1"/>
          <p:nvPr/>
        </p:nvSpPr>
        <p:spPr>
          <a:xfrm>
            <a:off x="437515" y="599281"/>
            <a:ext cx="1541780" cy="417830"/>
          </a:xfrm>
          <a:prstGeom prst="rect">
            <a:avLst/>
          </a:prstGeom>
          <a:noFill/>
          <a:ln w="9525">
            <a:noFill/>
            <a:miter/>
          </a:ln>
        </p:spPr>
        <p:txBody>
          <a:bodyPr wrap="none" anchor="t">
            <a:spAutoFit/>
          </a:bodyPr>
          <a:p>
            <a:pPr marL="342900" lvl="0" indent="-342900" eaLnBrk="0" hangingPunct="0">
              <a:buFont typeface="Wingdings" panose="05000000000000000000" charset="0"/>
              <a:buChar char="n"/>
            </a:pPr>
            <a:r>
              <a:rPr lang="zh-CN" altLang="zh-CN" sz="2000" b="1" dirty="0">
                <a:solidFill>
                  <a:srgbClr val="000000"/>
                </a:solidFill>
                <a:latin typeface="微软雅黑" panose="020B0503020204020204" charset="-122"/>
                <a:ea typeface="微软雅黑" panose="020B0503020204020204" charset="-122"/>
                <a:sym typeface="微软雅黑" panose="020B0503020204020204" charset="-122"/>
              </a:rPr>
              <a:t>管理笔记</a:t>
            </a:r>
            <a:endParaRPr lang="zh-CN" altLang="zh-CN" sz="2000" b="1" dirty="0">
              <a:solidFill>
                <a:srgbClr val="000000"/>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9210" y="608965"/>
            <a:ext cx="9074150" cy="4571365"/>
          </a:xfrm>
          <a:prstGeom prst="rect">
            <a:avLst/>
          </a:prstGeom>
        </p:spPr>
      </p:pic>
      <p:sp>
        <p:nvSpPr>
          <p:cNvPr id="5" name="矩形 3"/>
          <p:cNvSpPr/>
          <p:nvPr/>
        </p:nvSpPr>
        <p:spPr>
          <a:xfrm>
            <a:off x="240030" y="3405505"/>
            <a:ext cx="813435" cy="16637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sz="135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4" name="矩形 3"/>
          <p:cNvSpPr/>
          <p:nvPr/>
        </p:nvSpPr>
        <p:spPr>
          <a:xfrm>
            <a:off x="7543165" y="1866265"/>
            <a:ext cx="1273969" cy="310991"/>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sz="135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sp>
        <p:nvSpPr>
          <p:cNvPr id="7" name="矩形 6"/>
          <p:cNvSpPr/>
          <p:nvPr/>
        </p:nvSpPr>
        <p:spPr>
          <a:xfrm>
            <a:off x="598805" y="969645"/>
            <a:ext cx="4328160" cy="33401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sz="135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pic>
        <p:nvPicPr>
          <p:cNvPr id="8" name="图片 7"/>
          <p:cNvPicPr>
            <a:picLocks noChangeAspect="1"/>
          </p:cNvPicPr>
          <p:nvPr/>
        </p:nvPicPr>
        <p:blipFill>
          <a:blip r:embed="rId2"/>
          <a:stretch>
            <a:fillRect/>
          </a:stretch>
        </p:blipFill>
        <p:spPr>
          <a:xfrm>
            <a:off x="88900" y="985520"/>
            <a:ext cx="8810625" cy="5723890"/>
          </a:xfrm>
          <a:prstGeom prst="rect">
            <a:avLst/>
          </a:prstGeom>
        </p:spPr>
      </p:pic>
      <p:sp>
        <p:nvSpPr>
          <p:cNvPr id="2" name="矩形 1"/>
          <p:cNvSpPr/>
          <p:nvPr/>
        </p:nvSpPr>
        <p:spPr>
          <a:xfrm>
            <a:off x="2967990" y="5180330"/>
            <a:ext cx="5651500" cy="713740"/>
          </a:xfrm>
          <a:prstGeom prst="rect">
            <a:avLst/>
          </a:prstGeom>
          <a:noFill/>
          <a:ln w="28575" cap="flat" cmpd="sng">
            <a:solidFill>
              <a:srgbClr val="FF0000"/>
            </a:solidFill>
            <a:prstDash val="solid"/>
            <a:miter/>
            <a:headEnd type="none" w="med" len="med"/>
            <a:tailEnd type="none" w="med" len="med"/>
          </a:ln>
        </p:spPr>
        <p:txBody>
          <a:bodyPr anchor="t"/>
          <a:p>
            <a:pPr lvl="0"/>
            <a:endParaRPr lang="zh-CN" altLang="en-US" sz="1350" dirty="0">
              <a:solidFill>
                <a:srgbClr val="000000"/>
              </a:solidFill>
              <a:latin typeface="Arial" panose="020B0604020202020204" pitchFamily="34" charset="0"/>
              <a:ea typeface="宋体" panose="02010600030101010101" pitchFamily="2" charset="-122"/>
              <a:sym typeface="宋体" panose="02010600030101010101" pitchFamily="2" charset="-122"/>
            </a:endParaRPr>
          </a:p>
        </p:txBody>
      </p:sp>
      <p:cxnSp>
        <p:nvCxnSpPr>
          <p:cNvPr id="6" name="直接连接符 5"/>
          <p:cNvCxnSpPr/>
          <p:nvPr/>
        </p:nvCxnSpPr>
        <p:spPr>
          <a:xfrm flipV="1">
            <a:off x="7769860" y="4725035"/>
            <a:ext cx="828000" cy="171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074670" y="4913630"/>
            <a:ext cx="5673725" cy="2730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3074670" y="5153025"/>
            <a:ext cx="4593590" cy="38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7" grpId="0" bldLvl="0" animBg="1"/>
      <p:bldP spid="2"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a:xfrm>
            <a:off x="2268220" y="1584960"/>
            <a:ext cx="5060950" cy="791845"/>
          </a:xfrm>
        </p:spPr>
        <p:txBody>
          <a:bodyPr/>
          <a:lstStyle/>
          <a:p>
            <a:pPr algn="dist"/>
            <a:r>
              <a:rPr lang="zh-CN" altLang="en-US" sz="4400" dirty="0">
                <a:latin typeface="华文隶书" panose="02010800040101010101" charset="-122"/>
                <a:ea typeface="华文隶书" panose="02010800040101010101" charset="-122"/>
              </a:rPr>
              <a:t>谢谢大家的聆听！</a:t>
            </a:r>
            <a:endParaRPr lang="zh-CN" altLang="en-US" sz="4400" dirty="0">
              <a:latin typeface="华文隶书" panose="02010800040101010101" charset="-122"/>
              <a:ea typeface="华文隶书" panose="02010800040101010101" charset="-122"/>
            </a:endParaRPr>
          </a:p>
        </p:txBody>
      </p:sp>
      <p:sp>
        <p:nvSpPr>
          <p:cNvPr id="8" name="副标题 7"/>
          <p:cNvSpPr>
            <a:spLocks noGrp="1"/>
          </p:cNvSpPr>
          <p:nvPr>
            <p:ph type="subTitle" idx="1"/>
          </p:nvPr>
        </p:nvSpPr>
        <p:spPr>
          <a:xfrm>
            <a:off x="1540510" y="5316220"/>
            <a:ext cx="6516370" cy="652780"/>
          </a:xfrm>
        </p:spPr>
        <p:txBody>
          <a:bodyPr>
            <a:normAutofit/>
          </a:bodyPr>
          <a:lstStyle/>
          <a:p>
            <a:pPr algn="ctr"/>
            <a:r>
              <a:rPr lang="zh-CN" altLang="en-US" dirty="0">
                <a:latin typeface="华文隶书" panose="02010800040101010101" charset="-122"/>
                <a:ea typeface="华文隶书" panose="02010800040101010101" charset="-122"/>
              </a:rPr>
              <a:t>同方知网（北京）技术有限公司 河北分公司</a:t>
            </a:r>
            <a:endParaRPr lang="zh-CN" altLang="en-US" dirty="0">
              <a:latin typeface="华文隶书" panose="02010800040101010101" charset="-122"/>
              <a:ea typeface="华文隶书" panose="02010800040101010101" charset="-122"/>
            </a:endParaRPr>
          </a:p>
        </p:txBody>
      </p:sp>
      <p:pic>
        <p:nvPicPr>
          <p:cNvPr id="2" name="图片 1" descr="知网logo"/>
          <p:cNvPicPr>
            <a:picLocks noChangeAspect="1"/>
          </p:cNvPicPr>
          <p:nvPr/>
        </p:nvPicPr>
        <p:blipFill>
          <a:blip r:embed="rId1"/>
          <a:srcRect/>
          <a:stretch>
            <a:fillRect/>
          </a:stretch>
        </p:blipFill>
        <p:spPr>
          <a:xfrm>
            <a:off x="252730" y="189230"/>
            <a:ext cx="2059305" cy="683895"/>
          </a:xfrm>
          <a:prstGeom prst="rect">
            <a:avLst/>
          </a:prstGeom>
        </p:spPr>
      </p:pic>
      <p:pic>
        <p:nvPicPr>
          <p:cNvPr id="3" name="图片 2" descr="河北知网微信二维码"/>
          <p:cNvPicPr>
            <a:picLocks noChangeAspect="1"/>
          </p:cNvPicPr>
          <p:nvPr/>
        </p:nvPicPr>
        <p:blipFill>
          <a:blip r:embed="rId2"/>
          <a:stretch>
            <a:fillRect/>
          </a:stretch>
        </p:blipFill>
        <p:spPr>
          <a:xfrm>
            <a:off x="3347085" y="2568575"/>
            <a:ext cx="2450465" cy="245046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TextBox 3"/>
          <p:cNvSpPr/>
          <p:nvPr/>
        </p:nvSpPr>
        <p:spPr>
          <a:xfrm>
            <a:off x="571500" y="660718"/>
            <a:ext cx="1285240" cy="483235"/>
          </a:xfrm>
          <a:prstGeom prst="rect">
            <a:avLst/>
          </a:prstGeom>
          <a:noFill/>
          <a:ln w="9525">
            <a:noFill/>
          </a:ln>
        </p:spPr>
        <p:txBody>
          <a:bodyPr wrap="none" anchor="t">
            <a:spAutoFit/>
          </a:bodyPr>
          <a:p>
            <a:pPr lvl="0" indent="0"/>
            <a:r>
              <a:rPr lang="zh-CN" altLang="en-US" sz="2400" b="1" dirty="0">
                <a:latin typeface="微软雅黑" panose="020B0503020204020204" charset="-122"/>
                <a:ea typeface="微软雅黑" panose="020B0503020204020204" charset="-122"/>
                <a:sym typeface="微软雅黑" panose="020B0503020204020204" charset="-122"/>
              </a:rPr>
              <a:t>1、期刊</a:t>
            </a:r>
            <a:endParaRPr lang="zh-CN" altLang="en-US" sz="2400" b="1" dirty="0">
              <a:latin typeface="微软雅黑" panose="020B0503020204020204" charset="-122"/>
              <a:ea typeface="微软雅黑" panose="020B0503020204020204" charset="-122"/>
              <a:sym typeface="微软雅黑" panose="020B0503020204020204" charset="-122"/>
            </a:endParaRPr>
          </a:p>
        </p:txBody>
      </p:sp>
      <p:sp>
        <p:nvSpPr>
          <p:cNvPr id="23554" name="矩形 17"/>
          <p:cNvSpPr/>
          <p:nvPr/>
        </p:nvSpPr>
        <p:spPr>
          <a:xfrm>
            <a:off x="542925" y="1292225"/>
            <a:ext cx="8080375" cy="1001713"/>
          </a:xfrm>
          <a:prstGeom prst="rect">
            <a:avLst/>
          </a:prstGeom>
          <a:noFill/>
          <a:ln w="3175" cap="flat" cmpd="sng">
            <a:solidFill>
              <a:srgbClr val="7F7F7F"/>
            </a:solidFill>
            <a:prstDash val="dash"/>
            <a:miter/>
            <a:headEnd type="none" w="med" len="med"/>
            <a:tailEnd type="none" w="med" len="med"/>
          </a:ln>
        </p:spPr>
        <p:txBody>
          <a:bodyPr anchor="ctr"/>
          <a:p>
            <a:pPr lvl="0" indent="0">
              <a:lnSpc>
                <a:spcPct val="150000"/>
              </a:lnSpc>
            </a:pPr>
            <a:r>
              <a:rPr lang="zh-CN" altLang="en-US" sz="2000" dirty="0">
                <a:latin typeface="微软雅黑" panose="020B0503020204020204" charset="-122"/>
                <a:ea typeface="微软雅黑" panose="020B0503020204020204" charset="-122"/>
                <a:sym typeface="宋体" panose="02010600030101010101" pitchFamily="2" charset="-122"/>
              </a:rPr>
              <a:t>       收录国内学术期刊</a:t>
            </a:r>
            <a:r>
              <a:rPr lang="en-US" altLang="zh-CN" sz="2000" b="1" dirty="0">
                <a:solidFill>
                  <a:srgbClr val="FF0000"/>
                </a:solidFill>
                <a:latin typeface="微软雅黑" panose="020B0503020204020204" charset="-122"/>
                <a:ea typeface="微软雅黑" panose="020B0503020204020204" charset="-122"/>
                <a:sym typeface="宋体" panose="02010600030101010101" pitchFamily="2" charset="-122"/>
              </a:rPr>
              <a:t>82</a:t>
            </a:r>
            <a:r>
              <a:rPr lang="zh-CN" altLang="en-US" sz="2000" b="1" dirty="0">
                <a:solidFill>
                  <a:srgbClr val="FF0000"/>
                </a:solidFill>
                <a:latin typeface="微软雅黑" panose="020B0503020204020204" charset="-122"/>
                <a:ea typeface="微软雅黑" panose="020B0503020204020204" charset="-122"/>
                <a:sym typeface="宋体" panose="02010600030101010101" pitchFamily="2" charset="-122"/>
              </a:rPr>
              <a:t>00</a:t>
            </a:r>
            <a:r>
              <a:rPr lang="zh-CN" altLang="en-US" sz="2000" dirty="0">
                <a:latin typeface="微软雅黑" panose="020B0503020204020204" charset="-122"/>
                <a:ea typeface="微软雅黑" panose="020B0503020204020204" charset="-122"/>
                <a:sym typeface="宋体" panose="02010600030101010101" pitchFamily="2" charset="-122"/>
              </a:rPr>
              <a:t>多种，特色期刊</a:t>
            </a:r>
            <a:r>
              <a:rPr lang="en-US" altLang="zh-CN" sz="2000" dirty="0">
                <a:latin typeface="微软雅黑" panose="020B0503020204020204" charset="-122"/>
                <a:ea typeface="微软雅黑" panose="020B0503020204020204" charset="-122"/>
                <a:sym typeface="宋体" panose="02010600030101010101" pitchFamily="2" charset="-122"/>
              </a:rPr>
              <a:t>3000</a:t>
            </a:r>
            <a:r>
              <a:rPr lang="zh-CN" altLang="en-US" sz="2000" dirty="0">
                <a:latin typeface="微软雅黑" panose="020B0503020204020204" charset="-122"/>
                <a:ea typeface="微软雅黑" panose="020B0503020204020204" charset="-122"/>
                <a:sym typeface="宋体" panose="02010600030101010101" pitchFamily="2" charset="-122"/>
              </a:rPr>
              <a:t>余种，内容覆盖自然科学、工程技术、农业、哲学、医学、人文社会科学等各个领域。</a:t>
            </a:r>
            <a:endParaRPr lang="zh-CN" altLang="en-US" sz="2000" dirty="0">
              <a:latin typeface="微软雅黑" panose="020B0503020204020204" charset="-122"/>
              <a:ea typeface="微软雅黑" panose="020B0503020204020204" charset="-122"/>
              <a:sym typeface="宋体" panose="02010600030101010101" pitchFamily="2" charset="-122"/>
            </a:endParaRPr>
          </a:p>
        </p:txBody>
      </p:sp>
      <p:sp>
        <p:nvSpPr>
          <p:cNvPr id="8203" name="矩形 17"/>
          <p:cNvSpPr/>
          <p:nvPr/>
        </p:nvSpPr>
        <p:spPr>
          <a:xfrm>
            <a:off x="571500" y="2547938"/>
            <a:ext cx="8080375" cy="1016000"/>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独家授权：</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L="1905" lvl="0" indent="-1905" fontAlgn="base">
              <a:lnSpc>
                <a:spcPct val="150000"/>
              </a:lnSpc>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目前，中国知网获取独家授权期刊1</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6</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00多种。其中，核心期刊10</a:t>
            </a:r>
            <a:r>
              <a:rPr lang="en-US" altLang="zh-CN"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00</a:t>
            </a: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余种。</a:t>
            </a:r>
            <a:endParaRPr lang="zh-CN" altLang="en-US" u="none"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p:txBody>
      </p:sp>
      <p:sp>
        <p:nvSpPr>
          <p:cNvPr id="8204" name="矩形 17"/>
          <p:cNvSpPr/>
          <p:nvPr/>
        </p:nvSpPr>
        <p:spPr>
          <a:xfrm>
            <a:off x="590550" y="3757613"/>
            <a:ext cx="8078788" cy="1017588"/>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优先出版：</a:t>
            </a:r>
            <a:endParaRPr lang="zh-CN" altLang="en-US" strike="noStrike" noProof="1" dirty="0">
              <a:solidFill>
                <a:schemeClr val="tx1"/>
              </a:solidFill>
              <a:latin typeface="Arial" panose="020B0604020202020204" pitchFamily="34" charset="0"/>
              <a:ea typeface="微软雅黑" panose="020B0503020204020204" charset="-122"/>
              <a:cs typeface="+mn-ea"/>
            </a:endParaRPr>
          </a:p>
          <a:p>
            <a:pPr marL="1905" lvl="0" indent="-1905" fontAlgn="base">
              <a:lnSpc>
                <a:spcPct val="150000"/>
              </a:lnSpc>
            </a:pPr>
            <a:r>
              <a:rPr lang="zh-CN" altLang="en-US" strike="noStrike" noProof="1" dirty="0">
                <a:solidFill>
                  <a:schemeClr val="tx1"/>
                </a:solidFill>
                <a:latin typeface="Arial" panose="020B0604020202020204" pitchFamily="34" charset="0"/>
                <a:ea typeface="微软雅黑" panose="020B0503020204020204" charset="-122"/>
                <a:cs typeface="+mn-ea"/>
              </a:rPr>
              <a:t>       目前，中国知网优先数字出版期刊</a:t>
            </a:r>
            <a:r>
              <a:rPr lang="en-US" altLang="zh-CN" strike="noStrike" noProof="1" dirty="0">
                <a:solidFill>
                  <a:schemeClr val="tx1"/>
                </a:solidFill>
                <a:latin typeface="Arial" panose="020B0604020202020204" pitchFamily="34" charset="0"/>
                <a:ea typeface="微软雅黑" panose="020B0503020204020204" charset="-122"/>
                <a:cs typeface="+mn-ea"/>
              </a:rPr>
              <a:t>3</a:t>
            </a:r>
            <a:r>
              <a:rPr lang="zh-CN" altLang="en-US" strike="noStrike" noProof="1" dirty="0">
                <a:solidFill>
                  <a:schemeClr val="tx1"/>
                </a:solidFill>
                <a:latin typeface="Arial" panose="020B0604020202020204" pitchFamily="34" charset="0"/>
                <a:ea typeface="微软雅黑" panose="020B0503020204020204" charset="-122"/>
                <a:cs typeface="+mn-ea"/>
              </a:rPr>
              <a:t>000多种。其中，核心期刊1000多种。</a:t>
            </a:r>
            <a:endParaRPr lang="zh-CN" altLang="en-US" strike="noStrike" noProof="1" dirty="0">
              <a:solidFill>
                <a:schemeClr val="tx1"/>
              </a:solidFill>
              <a:latin typeface="Arial" panose="020B0604020202020204" pitchFamily="34" charset="0"/>
              <a:ea typeface="微软雅黑" panose="020B0503020204020204" charset="-122"/>
              <a:cs typeface="+mn-ea"/>
            </a:endParaRPr>
          </a:p>
        </p:txBody>
      </p:sp>
      <p:sp>
        <p:nvSpPr>
          <p:cNvPr id="2" name="矩形 17"/>
          <p:cNvSpPr/>
          <p:nvPr/>
        </p:nvSpPr>
        <p:spPr>
          <a:xfrm>
            <a:off x="574675" y="4960938"/>
            <a:ext cx="8078788" cy="1185863"/>
          </a:xfrm>
          <a:prstGeom prst="rect">
            <a:avLst/>
          </a:prstGeom>
          <a:noFill/>
          <a:ln w="3175" cap="flat" cmpd="sng">
            <a:solidFill>
              <a:srgbClr val="7F7F7F"/>
            </a:solidFill>
            <a:prstDash val="dash"/>
            <a:miter/>
            <a:headEnd type="none" w="med" len="med"/>
            <a:tailEnd type="none" w="med" len="med"/>
          </a:ln>
        </p:spPr>
        <p:txBody>
          <a:bodyPr vert="horz" wrap="square" anchor="ctr"/>
          <a:p>
            <a:pPr marL="287655" lvl="0" indent="-285750" fontAlgn="base">
              <a:lnSpc>
                <a:spcPct val="150000"/>
              </a:lnSpc>
              <a:buFont typeface="Wingdings" panose="05000000000000000000" charset="0"/>
              <a:buChar char="u"/>
            </a:pPr>
            <a:r>
              <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核心期刊：</a:t>
            </a:r>
            <a:endParaRPr lang="zh-CN" altLang="en-US" b="1"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endParaRPr>
          </a:p>
          <a:p>
            <a:pPr marR="0" lvl="0" algn="l" defTabSz="914400" rtl="0" fontAlgn="auto">
              <a:lnSpc>
                <a:spcPct val="100000"/>
              </a:lnSpc>
              <a:spcBef>
                <a:spcPts val="800"/>
              </a:spcBef>
              <a:spcAft>
                <a:spcPct val="0"/>
              </a:spcAft>
              <a:buClrTx/>
              <a:buSzTx/>
              <a:buFont typeface="Arial" panose="020B0604020202020204" pitchFamily="34" charset="0"/>
              <a:buNone/>
              <a:defRPr/>
            </a:pPr>
            <a:r>
              <a:rPr lang="zh-CN" altLang="en-US" strike="noStrike" noProof="1" dirty="0">
                <a:solidFill>
                  <a:schemeClr val="tx1"/>
                </a:solidFill>
                <a:latin typeface="微软雅黑" panose="020B0503020204020204" charset="-122"/>
                <a:ea typeface="微软雅黑" panose="020B0503020204020204" charset="-122"/>
                <a:cs typeface="+mn-ea"/>
                <a:sym typeface="宋体" panose="02010600030101010101" pitchFamily="2" charset="-122"/>
              </a:rPr>
              <a:t>       目前，</a:t>
            </a:r>
            <a:r>
              <a:rPr lang="zh-CN" altLang="en-US" strike="noStrike" noProof="1" dirty="0">
                <a:solidFill>
                  <a:schemeClr val="tx1"/>
                </a:solidFill>
                <a:latin typeface="Arial" panose="020B0604020202020204" pitchFamily="34" charset="0"/>
                <a:ea typeface="微软雅黑" panose="020B0503020204020204" charset="-122"/>
                <a:cs typeface="+mn-ea"/>
              </a:rPr>
              <a:t>中国知网收录核心期刊约</a:t>
            </a:r>
            <a:r>
              <a:rPr lang="en-US" altLang="zh-CN" strike="noStrike" noProof="1" dirty="0">
                <a:solidFill>
                  <a:schemeClr val="tx1"/>
                </a:solidFill>
                <a:latin typeface="Arial" panose="020B0604020202020204" pitchFamily="34" charset="0"/>
                <a:ea typeface="微软雅黑" panose="020B0503020204020204" charset="-122"/>
                <a:cs typeface="+mn-ea"/>
              </a:rPr>
              <a:t>19</a:t>
            </a:r>
            <a:r>
              <a:rPr lang="zh-CN" altLang="en-US" strike="noStrike" noProof="1" dirty="0">
                <a:solidFill>
                  <a:schemeClr val="tx1"/>
                </a:solidFill>
                <a:latin typeface="Arial" panose="020B0604020202020204" pitchFamily="34" charset="0"/>
                <a:ea typeface="微软雅黑" panose="020B0503020204020204" charset="-122"/>
                <a:cs typeface="+mn-ea"/>
              </a:rPr>
              <a:t>00多种</a:t>
            </a:r>
            <a:r>
              <a:rPr lang="zh-CN" altLang="en-US" strike="noStrike" noProof="1" dirty="0">
                <a:latin typeface="Arial" panose="020B0604020202020204" pitchFamily="34" charset="0"/>
                <a:ea typeface="微软雅黑" panose="020B0503020204020204" charset="-122"/>
                <a:cs typeface="+mn-ea"/>
                <a:sym typeface="+mn-ea"/>
              </a:rPr>
              <a:t>，收录率为99%。</a:t>
            </a:r>
            <a:endParaRPr lang="zh-CN" altLang="en-US" strike="noStrike" noProof="1" dirty="0">
              <a:solidFill>
                <a:schemeClr val="tx1"/>
              </a:solidFill>
              <a:latin typeface="Arial" panose="020B0604020202020204" pitchFamily="34" charset="0"/>
              <a:ea typeface="微软雅黑" panose="020B0503020204020204" charset="-122"/>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TextBox 3"/>
          <p:cNvSpPr/>
          <p:nvPr/>
        </p:nvSpPr>
        <p:spPr>
          <a:xfrm>
            <a:off x="684213" y="468313"/>
            <a:ext cx="2049780" cy="417830"/>
          </a:xfrm>
          <a:prstGeom prst="rect">
            <a:avLst/>
          </a:prstGeom>
          <a:noFill/>
          <a:ln w="9525">
            <a:noFill/>
          </a:ln>
        </p:spPr>
        <p:txBody>
          <a:bodyPr wrap="none" anchor="t">
            <a:spAutoFit/>
          </a:bodyPr>
          <a:p>
            <a:pPr marL="342900" lvl="0" indent="-342900">
              <a:buFont typeface="Wingdings" panose="05000000000000000000" charset="0"/>
              <a:buChar char="n"/>
            </a:pPr>
            <a:r>
              <a:rPr lang="zh-CN" altLang="en-US" sz="2000" b="1" dirty="0">
                <a:latin typeface="微软雅黑" panose="020B0503020204020204" charset="-122"/>
                <a:ea typeface="微软雅黑" panose="020B0503020204020204" charset="-122"/>
                <a:sym typeface="微软雅黑" panose="020B0503020204020204" charset="-122"/>
              </a:rPr>
              <a:t>重要期刊展示</a:t>
            </a:r>
            <a:endParaRPr lang="zh-CN" altLang="en-US" sz="2000" b="1" dirty="0">
              <a:latin typeface="微软雅黑" panose="020B0503020204020204" charset="-122"/>
              <a:ea typeface="微软雅黑" panose="020B0503020204020204" charset="-122"/>
              <a:sym typeface="微软雅黑" panose="020B0503020204020204" charset="-122"/>
            </a:endParaRPr>
          </a:p>
        </p:txBody>
      </p:sp>
      <p:grpSp>
        <p:nvGrpSpPr>
          <p:cNvPr id="37" name="组合 36"/>
          <p:cNvGrpSpPr/>
          <p:nvPr/>
        </p:nvGrpSpPr>
        <p:grpSpPr>
          <a:xfrm>
            <a:off x="405130" y="1164590"/>
            <a:ext cx="8311515" cy="1426845"/>
            <a:chOff x="638" y="1608"/>
            <a:chExt cx="13089" cy="2247"/>
          </a:xfrm>
        </p:grpSpPr>
        <p:sp>
          <p:nvSpPr>
            <p:cNvPr id="2" name="十二角星 1"/>
            <p:cNvSpPr/>
            <p:nvPr/>
          </p:nvSpPr>
          <p:spPr>
            <a:xfrm>
              <a:off x="638" y="1771"/>
              <a:ext cx="2006" cy="1475"/>
            </a:xfrm>
            <a:prstGeom prst="star12">
              <a:avLst/>
            </a:prstGeom>
            <a:solidFill>
              <a:srgbClr val="FFC000"/>
            </a:solidFill>
            <a:ln w="952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fontAlgn="base"/>
              <a:r>
                <a:rPr lang="zh-CN" altLang="en-US" b="1" strike="noStrike" noProof="1" dirty="0">
                  <a:solidFill>
                    <a:schemeClr val="tx1"/>
                  </a:solidFill>
                  <a:latin typeface="微软雅黑" panose="020B0503020204020204" charset="-122"/>
                  <a:ea typeface="微软雅黑" panose="020B0503020204020204" charset="-122"/>
                </a:rPr>
                <a:t>独家</a:t>
              </a:r>
              <a:endParaRPr lang="zh-CN" altLang="en-US" b="1" strike="noStrike" noProof="1" dirty="0">
                <a:solidFill>
                  <a:schemeClr val="tx1"/>
                </a:solidFill>
                <a:latin typeface="微软雅黑" panose="020B0503020204020204" charset="-122"/>
                <a:ea typeface="微软雅黑" panose="020B0503020204020204" charset="-122"/>
              </a:endParaRPr>
            </a:p>
          </p:txBody>
        </p:sp>
        <p:pic>
          <p:nvPicPr>
            <p:cNvPr id="4" name="图片 3" descr="独家核心"/>
            <p:cNvPicPr/>
            <p:nvPr/>
          </p:nvPicPr>
          <p:blipFill>
            <a:blip r:embed="rId1"/>
            <a:stretch>
              <a:fillRect/>
            </a:stretch>
          </p:blipFill>
          <p:spPr>
            <a:xfrm>
              <a:off x="9730" y="1608"/>
              <a:ext cx="1610" cy="2245"/>
            </a:xfrm>
            <a:prstGeom prst="rect">
              <a:avLst/>
            </a:prstGeom>
          </p:spPr>
        </p:pic>
        <p:pic>
          <p:nvPicPr>
            <p:cNvPr id="6" name="图片 5" descr="独家核心2"/>
            <p:cNvPicPr/>
            <p:nvPr/>
          </p:nvPicPr>
          <p:blipFill>
            <a:blip r:embed="rId2"/>
            <a:stretch>
              <a:fillRect/>
            </a:stretch>
          </p:blipFill>
          <p:spPr>
            <a:xfrm>
              <a:off x="7330" y="1611"/>
              <a:ext cx="1610" cy="2245"/>
            </a:xfrm>
            <a:prstGeom prst="rect">
              <a:avLst/>
            </a:prstGeom>
          </p:spPr>
        </p:pic>
        <p:pic>
          <p:nvPicPr>
            <p:cNvPr id="17" name="图片 16" descr="独家核心"/>
            <p:cNvPicPr/>
            <p:nvPr/>
          </p:nvPicPr>
          <p:blipFill>
            <a:blip r:embed="rId3"/>
            <a:stretch>
              <a:fillRect/>
            </a:stretch>
          </p:blipFill>
          <p:spPr>
            <a:xfrm>
              <a:off x="5028" y="1608"/>
              <a:ext cx="1610" cy="2245"/>
            </a:xfrm>
            <a:prstGeom prst="rect">
              <a:avLst/>
            </a:prstGeom>
          </p:spPr>
        </p:pic>
        <p:pic>
          <p:nvPicPr>
            <p:cNvPr id="18" name="图片 17" descr="三合一2"/>
            <p:cNvPicPr>
              <a:picLocks noChangeAspect="1"/>
            </p:cNvPicPr>
            <p:nvPr/>
          </p:nvPicPr>
          <p:blipFill>
            <a:blip r:embed="rId4"/>
            <a:stretch>
              <a:fillRect/>
            </a:stretch>
          </p:blipFill>
          <p:spPr>
            <a:xfrm>
              <a:off x="2696" y="1609"/>
              <a:ext cx="1610" cy="2247"/>
            </a:xfrm>
            <a:prstGeom prst="rect">
              <a:avLst/>
            </a:prstGeom>
          </p:spPr>
        </p:pic>
        <p:pic>
          <p:nvPicPr>
            <p:cNvPr id="30" name="图片 29" descr="三合一12"/>
            <p:cNvPicPr>
              <a:picLocks noChangeAspect="1"/>
            </p:cNvPicPr>
            <p:nvPr/>
          </p:nvPicPr>
          <p:blipFill>
            <a:blip r:embed="rId5"/>
            <a:stretch>
              <a:fillRect/>
            </a:stretch>
          </p:blipFill>
          <p:spPr>
            <a:xfrm>
              <a:off x="12117" y="1608"/>
              <a:ext cx="1610" cy="2247"/>
            </a:xfrm>
            <a:prstGeom prst="rect">
              <a:avLst/>
            </a:prstGeom>
          </p:spPr>
        </p:pic>
      </p:grpSp>
      <p:grpSp>
        <p:nvGrpSpPr>
          <p:cNvPr id="35" name="组合 34"/>
          <p:cNvGrpSpPr/>
          <p:nvPr/>
        </p:nvGrpSpPr>
        <p:grpSpPr>
          <a:xfrm>
            <a:off x="395605" y="4724400"/>
            <a:ext cx="8321040" cy="1424940"/>
            <a:chOff x="623" y="7327"/>
            <a:chExt cx="13104" cy="2244"/>
          </a:xfrm>
        </p:grpSpPr>
        <p:sp>
          <p:nvSpPr>
            <p:cNvPr id="16" name="十二角星 15"/>
            <p:cNvSpPr/>
            <p:nvPr/>
          </p:nvSpPr>
          <p:spPr>
            <a:xfrm>
              <a:off x="623" y="7327"/>
              <a:ext cx="2006" cy="1475"/>
            </a:xfrm>
            <a:prstGeom prst="star12">
              <a:avLst/>
            </a:prstGeom>
            <a:solidFill>
              <a:srgbClr val="FFC000"/>
            </a:solidFill>
            <a:ln w="952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fontAlgn="base"/>
              <a:r>
                <a:rPr lang="zh-CN" altLang="en-US" b="1" strike="noStrike" noProof="1" dirty="0">
                  <a:solidFill>
                    <a:schemeClr val="tx1"/>
                  </a:solidFill>
                  <a:latin typeface="微软雅黑" panose="020B0503020204020204" charset="-122"/>
                  <a:ea typeface="微软雅黑" panose="020B0503020204020204" charset="-122"/>
                </a:rPr>
                <a:t>核心</a:t>
              </a:r>
              <a:endParaRPr lang="zh-CN" altLang="en-US" b="1" strike="noStrike" noProof="1" dirty="0">
                <a:solidFill>
                  <a:schemeClr val="tx1"/>
                </a:solidFill>
                <a:latin typeface="微软雅黑" panose="020B0503020204020204" charset="-122"/>
                <a:ea typeface="微软雅黑" panose="020B0503020204020204" charset="-122"/>
              </a:endParaRPr>
            </a:p>
          </p:txBody>
        </p:sp>
        <p:pic>
          <p:nvPicPr>
            <p:cNvPr id="15" name="图片 14" descr="三合一"/>
            <p:cNvPicPr/>
            <p:nvPr/>
          </p:nvPicPr>
          <p:blipFill>
            <a:blip r:embed="rId6"/>
            <a:stretch>
              <a:fillRect/>
            </a:stretch>
          </p:blipFill>
          <p:spPr>
            <a:xfrm>
              <a:off x="2696" y="7327"/>
              <a:ext cx="1610" cy="2245"/>
            </a:xfrm>
            <a:prstGeom prst="rect">
              <a:avLst/>
            </a:prstGeom>
          </p:spPr>
        </p:pic>
        <p:pic>
          <p:nvPicPr>
            <p:cNvPr id="29" name="图片 28" descr="核心"/>
            <p:cNvPicPr/>
            <p:nvPr/>
          </p:nvPicPr>
          <p:blipFill>
            <a:blip r:embed="rId7"/>
            <a:stretch>
              <a:fillRect/>
            </a:stretch>
          </p:blipFill>
          <p:spPr>
            <a:xfrm>
              <a:off x="9730" y="7327"/>
              <a:ext cx="1610" cy="2245"/>
            </a:xfrm>
            <a:prstGeom prst="rect">
              <a:avLst/>
            </a:prstGeom>
          </p:spPr>
        </p:pic>
        <p:pic>
          <p:nvPicPr>
            <p:cNvPr id="32" name="图片 31" descr="11"/>
            <p:cNvPicPr/>
            <p:nvPr/>
          </p:nvPicPr>
          <p:blipFill>
            <a:blip r:embed="rId8"/>
            <a:stretch>
              <a:fillRect/>
            </a:stretch>
          </p:blipFill>
          <p:spPr>
            <a:xfrm>
              <a:off x="12117" y="7327"/>
              <a:ext cx="1610" cy="2245"/>
            </a:xfrm>
            <a:prstGeom prst="rect">
              <a:avLst/>
            </a:prstGeom>
          </p:spPr>
        </p:pic>
        <p:pic>
          <p:nvPicPr>
            <p:cNvPr id="33" name="图片 32" descr="12"/>
            <p:cNvPicPr/>
            <p:nvPr/>
          </p:nvPicPr>
          <p:blipFill>
            <a:blip r:embed="rId9"/>
            <a:stretch>
              <a:fillRect/>
            </a:stretch>
          </p:blipFill>
          <p:spPr>
            <a:xfrm>
              <a:off x="5028" y="7327"/>
              <a:ext cx="1610" cy="2245"/>
            </a:xfrm>
            <a:prstGeom prst="rect">
              <a:avLst/>
            </a:prstGeom>
          </p:spPr>
        </p:pic>
        <p:pic>
          <p:nvPicPr>
            <p:cNvPr id="34" name="图片 33" descr="13"/>
            <p:cNvPicPr/>
            <p:nvPr/>
          </p:nvPicPr>
          <p:blipFill>
            <a:blip r:embed="rId10"/>
            <a:stretch>
              <a:fillRect/>
            </a:stretch>
          </p:blipFill>
          <p:spPr>
            <a:xfrm>
              <a:off x="7330" y="7327"/>
              <a:ext cx="1610" cy="2245"/>
            </a:xfrm>
            <a:prstGeom prst="rect">
              <a:avLst/>
            </a:prstGeom>
          </p:spPr>
        </p:pic>
      </p:grpSp>
      <p:grpSp>
        <p:nvGrpSpPr>
          <p:cNvPr id="39" name="组合 38"/>
          <p:cNvGrpSpPr/>
          <p:nvPr/>
        </p:nvGrpSpPr>
        <p:grpSpPr>
          <a:xfrm>
            <a:off x="405130" y="2931795"/>
            <a:ext cx="8465820" cy="1424940"/>
            <a:chOff x="638" y="4843"/>
            <a:chExt cx="13332" cy="2244"/>
          </a:xfrm>
        </p:grpSpPr>
        <p:sp>
          <p:nvSpPr>
            <p:cNvPr id="9" name="十二角星 8"/>
            <p:cNvSpPr/>
            <p:nvPr/>
          </p:nvSpPr>
          <p:spPr>
            <a:xfrm>
              <a:off x="11964" y="5172"/>
              <a:ext cx="2006" cy="1473"/>
            </a:xfrm>
            <a:prstGeom prst="star12">
              <a:avLst/>
            </a:prstGeom>
            <a:solidFill>
              <a:srgbClr val="FFC000"/>
            </a:solidFill>
            <a:ln w="952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forceAA="0" compatLnSpc="1">
              <a:noAutofit/>
            </a:bodyPr>
            <a:p>
              <a:pPr fontAlgn="base"/>
              <a:r>
                <a:rPr lang="zh-CN" altLang="en-US" b="1" strike="noStrike" noProof="1" dirty="0">
                  <a:solidFill>
                    <a:schemeClr val="tx1"/>
                  </a:solidFill>
                  <a:latin typeface="微软雅黑" panose="020B0503020204020204" charset="-122"/>
                  <a:ea typeface="微软雅黑" panose="020B0503020204020204" charset="-122"/>
                </a:rPr>
                <a:t>优先</a:t>
              </a:r>
              <a:endParaRPr lang="zh-CN" altLang="en-US" b="1" strike="noStrike" noProof="1" dirty="0">
                <a:solidFill>
                  <a:schemeClr val="tx1"/>
                </a:solidFill>
                <a:latin typeface="微软雅黑" panose="020B0503020204020204" charset="-122"/>
                <a:ea typeface="微软雅黑" panose="020B0503020204020204" charset="-122"/>
              </a:endParaRPr>
            </a:p>
          </p:txBody>
        </p:sp>
        <p:pic>
          <p:nvPicPr>
            <p:cNvPr id="8" name="图片 7" descr="XWDX"/>
            <p:cNvPicPr/>
            <p:nvPr/>
          </p:nvPicPr>
          <p:blipFill>
            <a:blip r:embed="rId11"/>
            <a:stretch>
              <a:fillRect/>
            </a:stretch>
          </p:blipFill>
          <p:spPr>
            <a:xfrm>
              <a:off x="5402" y="4843"/>
              <a:ext cx="1610" cy="2245"/>
            </a:xfrm>
            <a:prstGeom prst="rect">
              <a:avLst/>
            </a:prstGeom>
          </p:spPr>
        </p:pic>
        <p:pic>
          <p:nvPicPr>
            <p:cNvPr id="22" name="图片 21" descr="独家优先"/>
            <p:cNvPicPr/>
            <p:nvPr/>
          </p:nvPicPr>
          <p:blipFill>
            <a:blip r:embed="rId12"/>
            <a:stretch>
              <a:fillRect/>
            </a:stretch>
          </p:blipFill>
          <p:spPr>
            <a:xfrm>
              <a:off x="638" y="4843"/>
              <a:ext cx="1610" cy="2245"/>
            </a:xfrm>
            <a:prstGeom prst="rect">
              <a:avLst/>
            </a:prstGeom>
          </p:spPr>
        </p:pic>
        <p:pic>
          <p:nvPicPr>
            <p:cNvPr id="23" name="图片 22" descr="三合一3"/>
            <p:cNvPicPr/>
            <p:nvPr/>
          </p:nvPicPr>
          <p:blipFill>
            <a:blip r:embed="rId13"/>
            <a:stretch>
              <a:fillRect/>
            </a:stretch>
          </p:blipFill>
          <p:spPr>
            <a:xfrm>
              <a:off x="7770" y="4843"/>
              <a:ext cx="1610" cy="2245"/>
            </a:xfrm>
            <a:prstGeom prst="rect">
              <a:avLst/>
            </a:prstGeom>
          </p:spPr>
        </p:pic>
        <p:pic>
          <p:nvPicPr>
            <p:cNvPr id="24" name="图片 23" descr="三合一11"/>
            <p:cNvPicPr/>
            <p:nvPr/>
          </p:nvPicPr>
          <p:blipFill>
            <a:blip r:embed="rId14"/>
            <a:stretch>
              <a:fillRect/>
            </a:stretch>
          </p:blipFill>
          <p:spPr>
            <a:xfrm>
              <a:off x="3091" y="4843"/>
              <a:ext cx="1610" cy="2245"/>
            </a:xfrm>
            <a:prstGeom prst="rect">
              <a:avLst/>
            </a:prstGeom>
          </p:spPr>
        </p:pic>
        <p:pic>
          <p:nvPicPr>
            <p:cNvPr id="38" name="图片 37" descr="HBDS"/>
            <p:cNvPicPr/>
            <p:nvPr/>
          </p:nvPicPr>
          <p:blipFill>
            <a:blip r:embed="rId15"/>
            <a:stretch>
              <a:fillRect/>
            </a:stretch>
          </p:blipFill>
          <p:spPr>
            <a:xfrm>
              <a:off x="10118" y="4843"/>
              <a:ext cx="1609" cy="224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AG_VERSION" val="1.0"/>
  <p:tag name="KSO_WM_BEAUTIFY_FLAG" val="#wm#"/>
  <p:tag name="KSO_WM_TEMPLATE_CATEGORY" val="custom"/>
  <p:tag name="KSO_WM_TEMPLATE_INDEX" val="20"/>
  <p:tag name="KSO_WM_UNIT_TYPE" val="n_i"/>
  <p:tag name="KSO_WM_UNIT_INDEX" val="1_1"/>
  <p:tag name="KSO_WM_UNIT_CLEAR" val="1"/>
  <p:tag name="KSO_WM_UNIT_LAYERLEVEL" val="1_1"/>
  <p:tag name="KSO_WM_UNIT_ID" val="custom20_33*n_i*1_1"/>
  <p:tag name="KSO_WM_DIAGRAM_GROUP_CODE" val="n1-1"/>
</p:tagLst>
</file>

<file path=ppt/tags/tag10.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2"/>
  <p:tag name="KSO_WM_UNIT_CLEAR" val="1"/>
  <p:tag name="KSO_WM_UNIT_LAYERLEVEL" val="1_1_1"/>
  <p:tag name="KSO_WM_UNIT_VALUE" val="25"/>
  <p:tag name="KSO_WM_UNIT_HIGHLIGHT" val="0"/>
  <p:tag name="KSO_WM_UNIT_COMPATIBLE" val="0"/>
  <p:tag name="KSO_WM_UNIT_ID" val="custom20_33*n_h_a*1_2_2"/>
  <p:tag name="KSO_WM_UNIT_PRESET_TEXT_INDEX" val="0"/>
  <p:tag name="KSO_WM_UNIT_PRESET_TEXT_LEN" val="9"/>
  <p:tag name="KSO_WM_DIAGRAM_GROUP_CODE" val="n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1"/>
  <p:tag name="KSO_WM_UNIT_CLEAR" val="1"/>
  <p:tag name="KSO_WM_UNIT_LAYERLEVEL" val="1_1_1"/>
  <p:tag name="KSO_WM_UNIT_VALUE" val="25"/>
  <p:tag name="KSO_WM_UNIT_HIGHLIGHT" val="0"/>
  <p:tag name="KSO_WM_UNIT_COMPATIBLE" val="0"/>
  <p:tag name="KSO_WM_UNIT_ID" val="custom20_33*n_h_a*1_2_1"/>
  <p:tag name="KSO_WM_UNIT_PRESET_TEXT_INDEX" val="0"/>
  <p:tag name="KSO_WM_UNIT_PRESET_TEXT_LEN" val="9"/>
  <p:tag name="KSO_WM_DIAGRAM_GROUP_CODE" val="n1-1"/>
</p:tagLst>
</file>

<file path=ppt/tags/tag12.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5"/>
  <p:tag name="KSO_WM_UNIT_CLEAR" val="1"/>
  <p:tag name="KSO_WM_UNIT_LAYERLEVEL" val="1_1_1"/>
  <p:tag name="KSO_WM_UNIT_VALUE" val="25"/>
  <p:tag name="KSO_WM_UNIT_HIGHLIGHT" val="0"/>
  <p:tag name="KSO_WM_UNIT_COMPATIBLE" val="0"/>
  <p:tag name="KSO_WM_UNIT_ID" val="custom20_33*n_h_a*1_2_5"/>
  <p:tag name="KSO_WM_UNIT_PRESET_TEXT_INDEX" val="0"/>
  <p:tag name="KSO_WM_UNIT_PRESET_TEXT_LEN" val="9"/>
  <p:tag name="KSO_WM_DIAGRAM_GROUP_CODE" val="n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4"/>
  <p:tag name="KSO_WM_UNIT_CLEAR" val="1"/>
  <p:tag name="KSO_WM_UNIT_LAYERLEVEL" val="1_1_1"/>
  <p:tag name="KSO_WM_UNIT_VALUE" val="25"/>
  <p:tag name="KSO_WM_UNIT_HIGHLIGHT" val="0"/>
  <p:tag name="KSO_WM_UNIT_COMPATIBLE" val="0"/>
  <p:tag name="KSO_WM_UNIT_ID" val="custom20_33*n_h_a*1_2_4"/>
  <p:tag name="KSO_WM_UNIT_PRESET_TEXT_INDEX" val="0"/>
  <p:tag name="KSO_WM_UNIT_PRESET_TEXT_LEN" val="9"/>
  <p:tag name="KSO_WM_DIAGRAM_GROUP_CODE" val="n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1_1"/>
  <p:tag name="KSO_WM_UNIT_CLEAR" val="1"/>
  <p:tag name="KSO_WM_UNIT_LAYERLEVEL" val="1_1_1"/>
  <p:tag name="KSO_WM_UNIT_VALUE" val="35"/>
  <p:tag name="KSO_WM_UNIT_HIGHLIGHT" val="0"/>
  <p:tag name="KSO_WM_UNIT_COMPATIBLE" val="0"/>
  <p:tag name="KSO_WM_UNIT_ID" val="custom20_33*n_h_a*1_1_1"/>
  <p:tag name="KSO_WM_UNIT_PRESET_TEXT_INDEX" val="0"/>
  <p:tag name="KSO_WM_UNIT_PRESET_TEXT_LEN" val="9"/>
  <p:tag name="KSO_WM_DIAGRAM_GROUP_CODE" val="n1-1"/>
</p:tagLst>
</file>

<file path=ppt/tags/tag2.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3"/>
  <p:tag name="KSO_WM_UNIT_CLEAR" val="1"/>
  <p:tag name="KSO_WM_UNIT_LAYERLEVEL" val="1_1_1"/>
  <p:tag name="KSO_WM_UNIT_VALUE" val="25"/>
  <p:tag name="KSO_WM_UNIT_HIGHLIGHT" val="0"/>
  <p:tag name="KSO_WM_UNIT_COMPATIBLE" val="0"/>
  <p:tag name="KSO_WM_UNIT_ID" val="custom20_33*n_h_a*1_2_3"/>
  <p:tag name="KSO_WM_UNIT_PRESET_TEXT_INDEX" val="0"/>
  <p:tag name="KSO_WM_UNIT_PRESET_TEXT_LEN" val="9"/>
  <p:tag name="KSO_WM_DIAGRAM_GROUP_CODE" val="n1-1"/>
</p:tagLst>
</file>

<file path=ppt/tags/tag3.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2"/>
  <p:tag name="KSO_WM_UNIT_CLEAR" val="1"/>
  <p:tag name="KSO_WM_UNIT_LAYERLEVEL" val="1_1_1"/>
  <p:tag name="KSO_WM_UNIT_VALUE" val="25"/>
  <p:tag name="KSO_WM_UNIT_HIGHLIGHT" val="0"/>
  <p:tag name="KSO_WM_UNIT_COMPATIBLE" val="0"/>
  <p:tag name="KSO_WM_UNIT_ID" val="custom20_33*n_h_a*1_2_2"/>
  <p:tag name="KSO_WM_UNIT_PRESET_TEXT_INDEX" val="0"/>
  <p:tag name="KSO_WM_UNIT_PRESET_TEXT_LEN" val="9"/>
  <p:tag name="KSO_WM_DIAGRAM_GROUP_CODE" val="n1-1"/>
</p:tagLst>
</file>

<file path=ppt/tags/tag4.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1"/>
  <p:tag name="KSO_WM_UNIT_CLEAR" val="1"/>
  <p:tag name="KSO_WM_UNIT_LAYERLEVEL" val="1_1_1"/>
  <p:tag name="KSO_WM_UNIT_VALUE" val="25"/>
  <p:tag name="KSO_WM_UNIT_HIGHLIGHT" val="0"/>
  <p:tag name="KSO_WM_UNIT_COMPATIBLE" val="0"/>
  <p:tag name="KSO_WM_UNIT_ID" val="custom20_33*n_h_a*1_2_1"/>
  <p:tag name="KSO_WM_UNIT_PRESET_TEXT_INDEX" val="0"/>
  <p:tag name="KSO_WM_UNIT_PRESET_TEXT_LEN" val="9"/>
  <p:tag name="KSO_WM_DIAGRAM_GROUP_CODE" val="n1-1"/>
</p:tagLst>
</file>

<file path=ppt/tags/tag5.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5"/>
  <p:tag name="KSO_WM_UNIT_CLEAR" val="1"/>
  <p:tag name="KSO_WM_UNIT_LAYERLEVEL" val="1_1_1"/>
  <p:tag name="KSO_WM_UNIT_VALUE" val="25"/>
  <p:tag name="KSO_WM_UNIT_HIGHLIGHT" val="0"/>
  <p:tag name="KSO_WM_UNIT_COMPATIBLE" val="0"/>
  <p:tag name="KSO_WM_UNIT_ID" val="custom20_33*n_h_a*1_2_5"/>
  <p:tag name="KSO_WM_UNIT_PRESET_TEXT_INDEX" val="0"/>
  <p:tag name="KSO_WM_UNIT_PRESET_TEXT_LEN" val="9"/>
  <p:tag name="KSO_WM_DIAGRAM_GROUP_CODE" val="n1-1"/>
</p:tagLst>
</file>

<file path=ppt/tags/tag6.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4"/>
  <p:tag name="KSO_WM_UNIT_CLEAR" val="1"/>
  <p:tag name="KSO_WM_UNIT_LAYERLEVEL" val="1_1_1"/>
  <p:tag name="KSO_WM_UNIT_VALUE" val="25"/>
  <p:tag name="KSO_WM_UNIT_HIGHLIGHT" val="0"/>
  <p:tag name="KSO_WM_UNIT_COMPATIBLE" val="0"/>
  <p:tag name="KSO_WM_UNIT_ID" val="custom20_33*n_h_a*1_2_4"/>
  <p:tag name="KSO_WM_UNIT_PRESET_TEXT_INDEX" val="0"/>
  <p:tag name="KSO_WM_UNIT_PRESET_TEXT_LEN" val="9"/>
  <p:tag name="KSO_WM_DIAGRAM_GROUP_CODE" val="n1-1"/>
</p:tagLst>
</file>

<file path=ppt/tags/tag7.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1_1"/>
  <p:tag name="KSO_WM_UNIT_CLEAR" val="1"/>
  <p:tag name="KSO_WM_UNIT_LAYERLEVEL" val="1_1_1"/>
  <p:tag name="KSO_WM_UNIT_VALUE" val="35"/>
  <p:tag name="KSO_WM_UNIT_HIGHLIGHT" val="0"/>
  <p:tag name="KSO_WM_UNIT_COMPATIBLE" val="0"/>
  <p:tag name="KSO_WM_UNIT_ID" val="custom20_33*n_h_a*1_1_1"/>
  <p:tag name="KSO_WM_UNIT_PRESET_TEXT_INDEX" val="0"/>
  <p:tag name="KSO_WM_UNIT_PRESET_TEXT_LEN" val="9"/>
  <p:tag name="KSO_WM_DIAGRAM_GROUP_CODE" val="n1-1"/>
</p:tagLst>
</file>

<file path=ppt/tags/tag8.xml><?xml version="1.0" encoding="utf-8"?>
<p:tagLst xmlns:p="http://schemas.openxmlformats.org/presentationml/2006/main">
  <p:tag name="KSO_WM_TAG_VERSION" val="1.0"/>
  <p:tag name="KSO_WM_BEAUTIFY_FLAG" val="#wm#"/>
  <p:tag name="KSO_WM_TEMPLATE_CATEGORY" val="custom"/>
  <p:tag name="KSO_WM_TEMPLATE_INDEX" val="20"/>
  <p:tag name="KSO_WM_UNIT_TYPE" val="n_i"/>
  <p:tag name="KSO_WM_UNIT_INDEX" val="1_1"/>
  <p:tag name="KSO_WM_UNIT_CLEAR" val="1"/>
  <p:tag name="KSO_WM_UNIT_LAYERLEVEL" val="1_1"/>
  <p:tag name="KSO_WM_UNIT_ID" val="custom20_33*n_i*1_1"/>
  <p:tag name="KSO_WM_DIAGRAM_GROUP_CODE" val="n1-1"/>
</p:tagLst>
</file>

<file path=ppt/tags/tag9.xml><?xml version="1.0" encoding="utf-8"?>
<p:tagLst xmlns:p="http://schemas.openxmlformats.org/presentationml/2006/main">
  <p:tag name="KSO_WM_TAG_VERSION" val="1.0"/>
  <p:tag name="KSO_WM_BEAUTIFY_FLAG" val="#wm#"/>
  <p:tag name="KSO_WM_TEMPLATE_CATEGORY" val="custom"/>
  <p:tag name="KSO_WM_TEMPLATE_INDEX" val="20"/>
  <p:tag name="KSO_WM_UNIT_TYPE" val="n_h_a"/>
  <p:tag name="KSO_WM_UNIT_INDEX" val="1_2_3"/>
  <p:tag name="KSO_WM_UNIT_CLEAR" val="1"/>
  <p:tag name="KSO_WM_UNIT_LAYERLEVEL" val="1_1_1"/>
  <p:tag name="KSO_WM_UNIT_VALUE" val="25"/>
  <p:tag name="KSO_WM_UNIT_HIGHLIGHT" val="0"/>
  <p:tag name="KSO_WM_UNIT_COMPATIBLE" val="0"/>
  <p:tag name="KSO_WM_UNIT_ID" val="custom20_33*n_h_a*1_2_3"/>
  <p:tag name="KSO_WM_UNIT_PRESET_TEXT_INDEX" val="0"/>
  <p:tag name="KSO_WM_UNIT_PRESET_TEXT_LEN" val="9"/>
  <p:tag name="KSO_WM_DIAGRAM_GROUP_CODE" val="n1-1"/>
</p:tagLst>
</file>

<file path=ppt/theme/theme1.xml><?xml version="1.0" encoding="utf-8"?>
<a:theme xmlns:a="http://schemas.openxmlformats.org/drawingml/2006/main" name="PPT素材夹_0095">
  <a:themeElements>
    <a:clrScheme name="www.slideto.Me green L2">
      <a:dk1>
        <a:srgbClr val="111111"/>
      </a:dk1>
      <a:lt1>
        <a:srgbClr val="FFFFFF"/>
      </a:lt1>
      <a:dk2>
        <a:srgbClr val="777777"/>
      </a:dk2>
      <a:lt2>
        <a:srgbClr val="B2B2B2"/>
      </a:lt2>
      <a:accent1>
        <a:srgbClr val="00B050"/>
      </a:accent1>
      <a:accent2>
        <a:srgbClr val="92D050"/>
      </a:accent2>
      <a:accent3>
        <a:srgbClr val="742600"/>
      </a:accent3>
      <a:accent4>
        <a:srgbClr val="DC5E01"/>
      </a:accent4>
      <a:accent5>
        <a:srgbClr val="FF6600"/>
      </a:accent5>
      <a:accent6>
        <a:srgbClr val="FF9900"/>
      </a:accent6>
      <a:hlink>
        <a:srgbClr val="373737"/>
      </a:hlink>
      <a:folHlink>
        <a:srgbClr val="6E6E6E"/>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lumMod val="50000"/>
            </a:schemeClr>
          </a:solidFill>
        </a:ln>
      </a:spPr>
      <a:bodyPr rot="0" spcFirstLastPara="0" vertOverflow="overflow" horzOverflow="overflow" vert="horz" wrap="square" lIns="91440" tIns="45720" rIns="91440" bIns="45720" numCol="1" spcCol="0" rtlCol="0" fromWordArt="0" anchor="ctr" anchorCtr="0" forceAA="0" compatLnSpc="1">
        <a:noAutofit/>
      </a:bodyPr>
      <a:lstStyle>
        <a:defPPr>
          <a:defRPr sz="1600"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PPT素材夹_0095</Template>
  <TotalTime>0</TotalTime>
  <Words>2654</Words>
  <Application>WPS 演示</Application>
  <PresentationFormat>全屏显示(4:3)</PresentationFormat>
  <Paragraphs>416</Paragraphs>
  <Slides>73</Slides>
  <Notes>1</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73</vt:i4>
      </vt:variant>
    </vt:vector>
  </HeadingPairs>
  <TitlesOfParts>
    <vt:vector size="96" baseType="lpstr">
      <vt:lpstr>Arial</vt:lpstr>
      <vt:lpstr>宋体</vt:lpstr>
      <vt:lpstr>Wingdings</vt:lpstr>
      <vt:lpstr>华文隶书</vt:lpstr>
      <vt:lpstr>Arial Black</vt:lpstr>
      <vt:lpstr>微软雅黑</vt:lpstr>
      <vt:lpstr>Times New Roman</vt:lpstr>
      <vt:lpstr>幼圆</vt:lpstr>
      <vt:lpstr>Arial Unicode MS</vt:lpstr>
      <vt:lpstr>黑体</vt:lpstr>
      <vt:lpstr>楷体_GB2312</vt:lpstr>
      <vt:lpstr>Wingdings 2</vt:lpstr>
      <vt:lpstr>Wingdings</vt:lpstr>
      <vt:lpstr>Arial Unicode MS</vt:lpstr>
      <vt:lpstr>Calibri</vt:lpstr>
      <vt:lpstr>华文新魏</vt:lpstr>
      <vt:lpstr>Arial</vt:lpstr>
      <vt:lpstr>Baskerville Old Face</vt:lpstr>
      <vt:lpstr>Verdana</vt:lpstr>
      <vt:lpstr>Calibri</vt:lpstr>
      <vt:lpstr>华文楷体</vt:lpstr>
      <vt:lpstr>新宋体</vt:lpstr>
      <vt:lpstr>PPT素材夹_0095</vt:lpstr>
      <vt:lpstr>拓展CNKI应用，助力毕业论文撰写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通过文献作者分组，找到学科带头人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图片来源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谢谢大家的聆听！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点击此处添加幻灯主标题</dc:title>
  <dc:creator>lenovo</dc:creator>
  <cp:keywords>XS-普屏 4：3;SC-深灰色;BG-浅色;DH-静态;XJ-二级</cp:keywords>
  <dc:description>我爱PPT中文网</dc:description>
  <dc:subject>TP-地产物业</dc:subject>
  <cp:category>UDi-主题模板</cp:category>
  <cp:lastModifiedBy>LJ</cp:lastModifiedBy>
  <cp:revision>42</cp:revision>
  <dcterms:created xsi:type="dcterms:W3CDTF">2013-02-28T13:19:00Z</dcterms:created>
  <dcterms:modified xsi:type="dcterms:W3CDTF">2018-10-18T01:10:51Z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y fmtid="{D5CDD505-2E9C-101B-9397-08002B2CF9AE}" pid="3" name="KSORubyTemplateID">
    <vt:lpwstr>8</vt:lpwstr>
  </property>
</Properties>
</file>